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48" r:id="rId4"/>
  </p:sldMasterIdLst>
  <p:notesMasterIdLst>
    <p:notesMasterId r:id="rId15"/>
  </p:notesMasterIdLst>
  <p:handoutMasterIdLst>
    <p:handoutMasterId r:id="rId16"/>
  </p:handoutMasterIdLst>
  <p:sldIdLst>
    <p:sldId id="277" r:id="rId5"/>
    <p:sldId id="270" r:id="rId6"/>
    <p:sldId id="292" r:id="rId7"/>
    <p:sldId id="282" r:id="rId8"/>
    <p:sldId id="293" r:id="rId9"/>
    <p:sldId id="287" r:id="rId10"/>
    <p:sldId id="280" r:id="rId11"/>
    <p:sldId id="288" r:id="rId12"/>
    <p:sldId id="276" r:id="rId13"/>
    <p:sldId id="271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C567A"/>
    <a:srgbClr val="0D1D51"/>
    <a:srgbClr val="0072C7"/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74717" autoAdjust="0"/>
  </p:normalViewPr>
  <p:slideViewPr>
    <p:cSldViewPr snapToGrid="0" showGuides="1">
      <p:cViewPr varScale="1">
        <p:scale>
          <a:sx n="60" d="100"/>
          <a:sy n="60" d="100"/>
        </p:scale>
        <p:origin x="1478" y="7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00" d="100"/>
          <a:sy n="100" d="100"/>
        </p:scale>
        <p:origin x="1560" y="-146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7243D74-B9C1-450A-B0F3-6C6DCB0CF20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2C27C33-9BB1-41D5-A236-12767E7E722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AB3EA8-A58D-4C92-A3AB-D271CCC294C7}" type="datetimeFigureOut">
              <a:rPr lang="en-US" smtClean="0"/>
              <a:t>1/17/2020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A7EADB-04A4-4093-B238-438E2C7317A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DD8696-706D-440E-AE04-4C644F0613E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2A5DE8-F2C4-4DB3-88D1-656DCD59E73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98243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EFB4FA-E877-413E-B608-88789D806C57}" type="datetimeFigureOut">
              <a:rPr lang="en-US" noProof="0" smtClean="0"/>
              <a:t>1/17/2020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36304E-FDE3-4B4F-A3B7-EBE87F3FA5E2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851386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5355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5384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0789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Number of datapoints  10,467,101</a:t>
            </a:r>
          </a:p>
          <a:p>
            <a:r>
              <a:rPr lang="en-GB" dirty="0"/>
              <a:t>Total passenger volume p.a.  1.6 bn</a:t>
            </a:r>
          </a:p>
          <a:p>
            <a:r>
              <a:rPr lang="en-GB" dirty="0"/>
              <a:t>KPIs to filter out stations with high volume of tourists 0.9-1.1 17 stations</a:t>
            </a:r>
          </a:p>
          <a:p>
            <a:r>
              <a:rPr lang="en-GB" dirty="0"/>
              <a:t>Also looked at difference between weekdays and weekends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6304E-FDE3-4B4F-A3B7-EBE87F3FA5E2}" type="slidenum">
              <a:rPr lang="en-US" noProof="0" smtClean="0"/>
              <a:t>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271759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blue bars show top stations in terms of total number of ppl entering and exiting the respective stations. </a:t>
            </a:r>
            <a:br>
              <a:rPr lang="en-US" dirty="0"/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The yellow curve shows the cumulative % of traffic across all stations in NYC</a:t>
            </a:r>
            <a:br>
              <a:rPr lang="en-US" dirty="0"/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Hence, if we target these stations, WYWT would have covered 20% of the commuters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6304E-FDE3-4B4F-A3B7-EBE87F3FA5E2}" type="slidenum">
              <a:rPr lang="en-US" noProof="0" smtClean="0"/>
              <a:t>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186683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blue bars show top stations in terms of total number of ppl entering and exiting the respective stations. </a:t>
            </a:r>
            <a:br>
              <a:rPr lang="en-US" dirty="0"/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The yellow curve shows the cumulative % of traffic across all stations in NYC</a:t>
            </a:r>
            <a:br>
              <a:rPr lang="en-US" dirty="0"/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Hence, if we target these stations, WYWT would have covered 20% of the commuters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6304E-FDE3-4B4F-A3B7-EBE87F3FA5E2}" type="slidenum">
              <a:rPr lang="en-US" noProof="0" smtClean="0"/>
              <a:t>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331482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6304E-FDE3-4B4F-A3B7-EBE87F3FA5E2}" type="slidenum">
              <a:rPr lang="en-US" noProof="0" smtClean="0"/>
              <a:t>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139945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Can speak about placement schedule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6304E-FDE3-4B4F-A3B7-EBE87F3FA5E2}" type="slidenum">
              <a:rPr lang="en-US" noProof="0" smtClean="0"/>
              <a:t>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646211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Further data:</a:t>
            </a:r>
          </a:p>
          <a:p>
            <a:pPr marL="171450" indent="-171450">
              <a:buFontTx/>
              <a:buChar char="-"/>
            </a:pPr>
            <a:r>
              <a:rPr lang="en-US" dirty="0"/>
              <a:t>Panel (socioeconomics</a:t>
            </a:r>
          </a:p>
          <a:p>
            <a:pPr marL="171450" indent="-171450">
              <a:buFontTx/>
              <a:buChar char="-"/>
            </a:pPr>
            <a:r>
              <a:rPr lang="en-US" dirty="0"/>
              <a:t>Tourism board</a:t>
            </a:r>
          </a:p>
          <a:p>
            <a:pPr marL="171450" indent="-171450">
              <a:buFontTx/>
              <a:buChar char="-"/>
            </a:pPr>
            <a:r>
              <a:rPr lang="en-US" dirty="0"/>
              <a:t>Corporates and tech companies</a:t>
            </a:r>
          </a:p>
          <a:p>
            <a:pPr marL="171450" indent="-171450">
              <a:buFontTx/>
              <a:buChar char="-"/>
            </a:pPr>
            <a:r>
              <a:rPr lang="en-US" dirty="0"/>
              <a:t>Educational institutions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9787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6304E-FDE3-4B4F-A3B7-EBE87F3FA5E2}" type="slidenum">
              <a:rPr lang="en-US" noProof="0" smtClean="0"/>
              <a:t>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039034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anchor="b">
            <a:noAutofit/>
          </a:bodyPr>
          <a:lstStyle>
            <a:lvl1pPr algn="l">
              <a:defRPr sz="5400" b="1"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 noProof="0" dirty="0"/>
              <a:t>Title comes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2">
              <a:alpha val="91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72999" y="1312605"/>
            <a:ext cx="1745251" cy="67336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84962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02130" y="4484691"/>
            <a:ext cx="4540440" cy="503167"/>
          </a:xfrm>
        </p:spPr>
        <p:txBody>
          <a:bodyPr>
            <a:noAutofit/>
          </a:bodyPr>
          <a:lstStyle>
            <a:lvl1pPr marL="0" indent="0" algn="l">
              <a:buNone/>
              <a:defRPr sz="16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email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2">
              <a:alpha val="91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E0FBE0E-A6B0-483E-93DD-5C20DA069DB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02320" y="5012635"/>
            <a:ext cx="4533900" cy="503238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1600" b="0" cap="all" baseline="0" dirty="0" smtClean="0"/>
            </a:lvl1pPr>
          </a:lstStyle>
          <a:p>
            <a:pPr marL="228600" lvl="0" indent="-228600"/>
            <a:r>
              <a:rPr lang="en-US" noProof="0" dirty="0"/>
              <a:t>Website </a:t>
            </a:r>
            <a:r>
              <a:rPr lang="en-US" noProof="0" dirty="0" err="1"/>
              <a:t>url</a:t>
            </a:r>
            <a:r>
              <a:rPr lang="en-US" noProof="0" dirty="0"/>
              <a:t> here</a:t>
            </a:r>
          </a:p>
        </p:txBody>
      </p:sp>
      <p:pic>
        <p:nvPicPr>
          <p:cNvPr id="17" name="Graphic 16" descr="Envelope">
            <a:extLst>
              <a:ext uri="{FF2B5EF4-FFF2-40B4-BE49-F238E27FC236}">
                <a16:creationId xmlns:a16="http://schemas.microsoft.com/office/drawing/2014/main" id="{E5B30B87-6C2E-48F1-9026-E4F6BEA1CFE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41475" y="4452337"/>
            <a:ext cx="387795" cy="387795"/>
          </a:xfrm>
          <a:prstGeom prst="rect">
            <a:avLst/>
          </a:prstGeom>
        </p:spPr>
      </p:pic>
      <p:pic>
        <p:nvPicPr>
          <p:cNvPr id="18" name="Graphic 17" descr="Network">
            <a:extLst>
              <a:ext uri="{FF2B5EF4-FFF2-40B4-BE49-F238E27FC236}">
                <a16:creationId xmlns:a16="http://schemas.microsoft.com/office/drawing/2014/main" id="{2DA3CFE0-4ED8-4345-A158-94E70F463E9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22084" y="4925640"/>
            <a:ext cx="426575" cy="4265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CE9908F-CF81-43F9-880A-401D0C0FB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9778" y="3429000"/>
            <a:ext cx="5011410" cy="651448"/>
          </a:xfrm>
          <a:noFill/>
        </p:spPr>
        <p:txBody>
          <a:bodyPr wrap="square" rtlCol="0">
            <a:noAutofit/>
          </a:bodyPr>
          <a:lstStyle>
            <a:lvl1pPr>
              <a:defRPr lang="en-US" sz="6000" b="1" cap="all" baseline="0">
                <a:solidFill>
                  <a:schemeClr val="accent1"/>
                </a:solidFill>
                <a:ea typeface="+mn-ea"/>
                <a:cs typeface="+mn-cs"/>
              </a:defRPr>
            </a:lvl1pPr>
          </a:lstStyle>
          <a:p>
            <a:pPr marL="0" lvl="0"/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371368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1">
              <a:alpha val="16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7C312F4-62C2-4903-8C4B-423A8717E481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Graphic 18" descr="Envelope">
            <a:extLst>
              <a:ext uri="{FF2B5EF4-FFF2-40B4-BE49-F238E27FC236}">
                <a16:creationId xmlns:a16="http://schemas.microsoft.com/office/drawing/2014/main" id="{A686352B-226C-4579-B831-0DC14EC3895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41475" y="4452337"/>
            <a:ext cx="387795" cy="387795"/>
          </a:xfrm>
          <a:prstGeom prst="rect">
            <a:avLst/>
          </a:prstGeom>
        </p:spPr>
      </p:pic>
      <p:pic>
        <p:nvPicPr>
          <p:cNvPr id="20" name="Graphic 19" descr="Network">
            <a:extLst>
              <a:ext uri="{FF2B5EF4-FFF2-40B4-BE49-F238E27FC236}">
                <a16:creationId xmlns:a16="http://schemas.microsoft.com/office/drawing/2014/main" id="{460C8169-012B-451A-A6C2-6FEC0DC82AF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22084" y="4925640"/>
            <a:ext cx="426575" cy="426575"/>
          </a:xfrm>
          <a:prstGeom prst="rect">
            <a:avLst/>
          </a:prstGeom>
        </p:spPr>
      </p:pic>
      <p:sp>
        <p:nvSpPr>
          <p:cNvPr id="21" name="Subtitle 2">
            <a:extLst>
              <a:ext uri="{FF2B5EF4-FFF2-40B4-BE49-F238E27FC236}">
                <a16:creationId xmlns:a16="http://schemas.microsoft.com/office/drawing/2014/main" id="{ADF17BC1-06CE-42EA-A970-31A7ED871AA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02130" y="4484691"/>
            <a:ext cx="4540440" cy="503167"/>
          </a:xfrm>
        </p:spPr>
        <p:txBody>
          <a:bodyPr>
            <a:noAutofit/>
          </a:bodyPr>
          <a:lstStyle>
            <a:lvl1pPr marL="0" indent="0" algn="l">
              <a:buNone/>
              <a:defRPr sz="16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email</a:t>
            </a:r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7035F1B3-4E91-44FF-B4E7-E5D87C7A034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02320" y="5012635"/>
            <a:ext cx="4533900" cy="503238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1600" b="0" cap="all" baseline="0" dirty="0" smtClean="0">
                <a:solidFill>
                  <a:schemeClr val="bg1"/>
                </a:solidFill>
              </a:defRPr>
            </a:lvl1pPr>
          </a:lstStyle>
          <a:p>
            <a:pPr marL="228600" lvl="0" indent="-228600"/>
            <a:r>
              <a:rPr lang="en-US" noProof="0" dirty="0"/>
              <a:t>Website </a:t>
            </a:r>
            <a:r>
              <a:rPr lang="en-US" noProof="0" dirty="0" err="1"/>
              <a:t>url</a:t>
            </a:r>
            <a:r>
              <a:rPr lang="en-US" noProof="0" dirty="0"/>
              <a:t> here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525B5135-F466-4A63-A42C-3BB2BAA7D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9778" y="3158641"/>
            <a:ext cx="5011410" cy="921807"/>
          </a:xfrm>
          <a:noFill/>
        </p:spPr>
        <p:txBody>
          <a:bodyPr wrap="square" rtlCol="0">
            <a:noAutofit/>
          </a:bodyPr>
          <a:lstStyle>
            <a:lvl1pPr>
              <a:defRPr lang="en-US" sz="6000" b="1" cap="all" baseline="0" dirty="0">
                <a:solidFill>
                  <a:schemeClr val="bg1"/>
                </a:solidFill>
                <a:ea typeface="+mn-ea"/>
                <a:cs typeface="+mn-cs"/>
              </a:defRPr>
            </a:lvl1pPr>
          </a:lstStyle>
          <a:p>
            <a:pPr marL="0" lvl="0"/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101070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7333">
          <p15:clr>
            <a:srgbClr val="FBAE40"/>
          </p15:clr>
        </p15:guide>
        <p15:guide id="4" pos="362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F54E98B-AC75-484D-9121-68498EB888AA}"/>
              </a:ext>
            </a:extLst>
          </p:cNvPr>
          <p:cNvSpPr/>
          <p:nvPr userDrawn="1"/>
        </p:nvSpPr>
        <p:spPr>
          <a:xfrm>
            <a:off x="754010" y="708293"/>
            <a:ext cx="5334029" cy="5334029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anchor="b">
            <a:noAutofit/>
          </a:bodyPr>
          <a:lstStyle>
            <a:lvl1pPr algn="l">
              <a:defRPr sz="5400" b="1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 dirty="0"/>
              <a:t>Title comes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1">
              <a:alpha val="16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90578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7333">
          <p15:clr>
            <a:srgbClr val="FBAE40"/>
          </p15:clr>
        </p15:guide>
        <p15:guide id="4" pos="362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9087E09-D75F-4E26-B01E-A1A09BA2EA7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7A70B7-7ADE-4E0B-B956-363B0B1AA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82563"/>
            <a:ext cx="10515600" cy="940181"/>
          </a:xfrm>
        </p:spPr>
        <p:txBody>
          <a:bodyPr anchor="b">
            <a:noAutofit/>
          </a:bodyPr>
          <a:lstStyle>
            <a:lvl1pPr algn="ctr">
              <a:defRPr sz="4000" b="1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5FC40B0-ED27-47E5-A3C2-32A8418567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9638" y="6260507"/>
            <a:ext cx="1075427" cy="414929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8931D2A9-0B92-4197-8802-80424C14EA7E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3B74B0-30B9-45C2-9AE6-45D1978AA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rgbClr val="2C567A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D5251EA-F450-4DD1-995B-DC89513424C8}"/>
              </a:ext>
            </a:extLst>
          </p:cNvPr>
          <p:cNvGrpSpPr/>
          <p:nvPr userDrawn="1"/>
        </p:nvGrpSpPr>
        <p:grpSpPr>
          <a:xfrm rot="16200000">
            <a:off x="1637386" y="1473117"/>
            <a:ext cx="8917229" cy="10769768"/>
            <a:chOff x="-1728305" y="-2049517"/>
            <a:chExt cx="8917229" cy="10769768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4882F4E-E8C8-46FE-A9C8-7B79782767F6}"/>
                </a:ext>
              </a:extLst>
            </p:cNvPr>
            <p:cNvSpPr/>
            <p:nvPr userDrawn="1"/>
          </p:nvSpPr>
          <p:spPr>
            <a:xfrm>
              <a:off x="754010" y="708293"/>
              <a:ext cx="5334029" cy="5334029"/>
            </a:xfrm>
            <a:prstGeom prst="ellipse">
              <a:avLst/>
            </a:prstGeom>
            <a:solidFill>
              <a:schemeClr val="bg1">
                <a:alpha val="1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965CD13B-04FB-40D5-AF62-2F43CF49BA9B}"/>
                </a:ext>
              </a:extLst>
            </p:cNvPr>
            <p:cNvGrpSpPr/>
            <p:nvPr userDrawn="1"/>
          </p:nvGrpSpPr>
          <p:grpSpPr>
            <a:xfrm>
              <a:off x="-1728305" y="-2049517"/>
              <a:ext cx="8917229" cy="10769768"/>
              <a:chOff x="11114088" y="2241550"/>
              <a:chExt cx="1905000" cy="2354263"/>
            </a:xfrm>
            <a:solidFill>
              <a:schemeClr val="bg1">
                <a:alpha val="16000"/>
              </a:schemeClr>
            </a:solidFill>
          </p:grpSpPr>
          <p:sp>
            <p:nvSpPr>
              <p:cNvPr id="19" name="Freeform 5">
                <a:extLst>
                  <a:ext uri="{FF2B5EF4-FFF2-40B4-BE49-F238E27FC236}">
                    <a16:creationId xmlns:a16="http://schemas.microsoft.com/office/drawing/2014/main" id="{01876F8F-C11E-4FB2-8150-1F0602752F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14088" y="2241550"/>
                <a:ext cx="1905000" cy="2354263"/>
              </a:xfrm>
              <a:custGeom>
                <a:avLst/>
                <a:gdLst>
                  <a:gd name="T0" fmla="*/ 0 w 447"/>
                  <a:gd name="T1" fmla="*/ 264 h 553"/>
                  <a:gd name="T2" fmla="*/ 141 w 447"/>
                  <a:gd name="T3" fmla="*/ 48 h 553"/>
                  <a:gd name="T4" fmla="*/ 414 w 447"/>
                  <a:gd name="T5" fmla="*/ 67 h 553"/>
                  <a:gd name="T6" fmla="*/ 438 w 447"/>
                  <a:gd name="T7" fmla="*/ 98 h 553"/>
                  <a:gd name="T8" fmla="*/ 391 w 447"/>
                  <a:gd name="T9" fmla="*/ 111 h 553"/>
                  <a:gd name="T10" fmla="*/ 94 w 447"/>
                  <a:gd name="T11" fmla="*/ 149 h 553"/>
                  <a:gd name="T12" fmla="*/ 107 w 447"/>
                  <a:gd name="T13" fmla="*/ 424 h 553"/>
                  <a:gd name="T14" fmla="*/ 383 w 447"/>
                  <a:gd name="T15" fmla="*/ 453 h 553"/>
                  <a:gd name="T16" fmla="*/ 393 w 447"/>
                  <a:gd name="T17" fmla="*/ 446 h 553"/>
                  <a:gd name="T18" fmla="*/ 433 w 447"/>
                  <a:gd name="T19" fmla="*/ 449 h 553"/>
                  <a:gd name="T20" fmla="*/ 421 w 447"/>
                  <a:gd name="T21" fmla="*/ 485 h 553"/>
                  <a:gd name="T22" fmla="*/ 194 w 447"/>
                  <a:gd name="T23" fmla="*/ 531 h 553"/>
                  <a:gd name="T24" fmla="*/ 0 w 447"/>
                  <a:gd name="T25" fmla="*/ 264 h 5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47" h="553">
                    <a:moveTo>
                      <a:pt x="0" y="264"/>
                    </a:moveTo>
                    <a:cubicBezTo>
                      <a:pt x="5" y="176"/>
                      <a:pt x="49" y="96"/>
                      <a:pt x="141" y="48"/>
                    </a:cubicBezTo>
                    <a:cubicBezTo>
                      <a:pt x="235" y="0"/>
                      <a:pt x="327" y="9"/>
                      <a:pt x="414" y="67"/>
                    </a:cubicBezTo>
                    <a:cubicBezTo>
                      <a:pt x="425" y="75"/>
                      <a:pt x="439" y="82"/>
                      <a:pt x="438" y="98"/>
                    </a:cubicBezTo>
                    <a:cubicBezTo>
                      <a:pt x="437" y="120"/>
                      <a:pt x="413" y="127"/>
                      <a:pt x="391" y="111"/>
                    </a:cubicBezTo>
                    <a:cubicBezTo>
                      <a:pt x="294" y="40"/>
                      <a:pt x="166" y="56"/>
                      <a:pt x="94" y="149"/>
                    </a:cubicBezTo>
                    <a:cubicBezTo>
                      <a:pt x="30" y="231"/>
                      <a:pt x="36" y="349"/>
                      <a:pt x="107" y="424"/>
                    </a:cubicBezTo>
                    <a:cubicBezTo>
                      <a:pt x="180" y="502"/>
                      <a:pt x="296" y="514"/>
                      <a:pt x="383" y="453"/>
                    </a:cubicBezTo>
                    <a:cubicBezTo>
                      <a:pt x="386" y="451"/>
                      <a:pt x="390" y="449"/>
                      <a:pt x="393" y="446"/>
                    </a:cubicBezTo>
                    <a:cubicBezTo>
                      <a:pt x="407" y="433"/>
                      <a:pt x="420" y="433"/>
                      <a:pt x="433" y="449"/>
                    </a:cubicBezTo>
                    <a:cubicBezTo>
                      <a:pt x="447" y="467"/>
                      <a:pt x="433" y="477"/>
                      <a:pt x="421" y="485"/>
                    </a:cubicBezTo>
                    <a:cubicBezTo>
                      <a:pt x="353" y="537"/>
                      <a:pt x="277" y="553"/>
                      <a:pt x="194" y="531"/>
                    </a:cubicBezTo>
                    <a:cubicBezTo>
                      <a:pt x="79" y="501"/>
                      <a:pt x="1" y="397"/>
                      <a:pt x="0" y="2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noProof="0" dirty="0"/>
              </a:p>
            </p:txBody>
          </p:sp>
          <p:sp>
            <p:nvSpPr>
              <p:cNvPr id="20" name="Freeform 6">
                <a:extLst>
                  <a:ext uri="{FF2B5EF4-FFF2-40B4-BE49-F238E27FC236}">
                    <a16:creationId xmlns:a16="http://schemas.microsoft.com/office/drawing/2014/main" id="{08A1D05F-5F61-4156-8C83-1A002AA1E8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12538" y="2590800"/>
                <a:ext cx="835025" cy="1673225"/>
              </a:xfrm>
              <a:custGeom>
                <a:avLst/>
                <a:gdLst>
                  <a:gd name="T0" fmla="*/ 0 w 196"/>
                  <a:gd name="T1" fmla="*/ 198 h 393"/>
                  <a:gd name="T2" fmla="*/ 157 w 196"/>
                  <a:gd name="T3" fmla="*/ 8 h 393"/>
                  <a:gd name="T4" fmla="*/ 192 w 196"/>
                  <a:gd name="T5" fmla="*/ 22 h 393"/>
                  <a:gd name="T6" fmla="*/ 167 w 196"/>
                  <a:gd name="T7" fmla="*/ 56 h 393"/>
                  <a:gd name="T8" fmla="*/ 48 w 196"/>
                  <a:gd name="T9" fmla="*/ 198 h 393"/>
                  <a:gd name="T10" fmla="*/ 170 w 196"/>
                  <a:gd name="T11" fmla="*/ 339 h 393"/>
                  <a:gd name="T12" fmla="*/ 193 w 196"/>
                  <a:gd name="T13" fmla="*/ 372 h 393"/>
                  <a:gd name="T14" fmla="*/ 160 w 196"/>
                  <a:gd name="T15" fmla="*/ 387 h 393"/>
                  <a:gd name="T16" fmla="*/ 0 w 196"/>
                  <a:gd name="T17" fmla="*/ 198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6" h="393">
                    <a:moveTo>
                      <a:pt x="0" y="198"/>
                    </a:moveTo>
                    <a:cubicBezTo>
                      <a:pt x="0" y="103"/>
                      <a:pt x="64" y="26"/>
                      <a:pt x="157" y="8"/>
                    </a:cubicBezTo>
                    <a:cubicBezTo>
                      <a:pt x="171" y="6"/>
                      <a:pt x="188" y="0"/>
                      <a:pt x="192" y="22"/>
                    </a:cubicBezTo>
                    <a:cubicBezTo>
                      <a:pt x="196" y="41"/>
                      <a:pt x="190" y="52"/>
                      <a:pt x="167" y="56"/>
                    </a:cubicBezTo>
                    <a:cubicBezTo>
                      <a:pt x="95" y="70"/>
                      <a:pt x="47" y="129"/>
                      <a:pt x="48" y="198"/>
                    </a:cubicBezTo>
                    <a:cubicBezTo>
                      <a:pt x="48" y="267"/>
                      <a:pt x="97" y="325"/>
                      <a:pt x="170" y="339"/>
                    </a:cubicBezTo>
                    <a:cubicBezTo>
                      <a:pt x="191" y="343"/>
                      <a:pt x="195" y="354"/>
                      <a:pt x="193" y="372"/>
                    </a:cubicBezTo>
                    <a:cubicBezTo>
                      <a:pt x="190" y="393"/>
                      <a:pt x="174" y="389"/>
                      <a:pt x="160" y="387"/>
                    </a:cubicBezTo>
                    <a:cubicBezTo>
                      <a:pt x="70" y="375"/>
                      <a:pt x="0" y="293"/>
                      <a:pt x="0" y="19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noProof="0" dirty="0"/>
              </a:p>
            </p:txBody>
          </p:sp>
        </p:grpSp>
      </p:grp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4D77C47B-CC1E-41DA-9146-5DFD630654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1153348"/>
            <a:ext cx="10515600" cy="648543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265441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60E0B501-22AA-4685-BE9B-A267F6F675A7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4" name="Freeform 5">
              <a:extLst>
                <a:ext uri="{FF2B5EF4-FFF2-40B4-BE49-F238E27FC236}">
                  <a16:creationId xmlns:a16="http://schemas.microsoft.com/office/drawing/2014/main" id="{5D0E179E-CA3D-4874-9ACD-F8990F48F4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5" name="Freeform 6">
              <a:extLst>
                <a:ext uri="{FF2B5EF4-FFF2-40B4-BE49-F238E27FC236}">
                  <a16:creationId xmlns:a16="http://schemas.microsoft.com/office/drawing/2014/main" id="{A9C53936-B93A-4CF6-8766-2FA93ACFEBE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5776DEA2-5422-4F51-B359-652B71274D3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1A1F33A2-66F7-4D85-99DD-7B00F265AC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938" y="1825625"/>
            <a:ext cx="10837862" cy="435133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F788279-D710-447A-9E71-4D1344575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7897589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C2A6B906-ACDA-40FD-8AC8-0B693AB12796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717F7366-5A99-4065-90C2-AE7DF5DD0F4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90A089CA-63B9-4456-B0B1-17C75EBFB98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2" name="Freeform 7">
              <a:extLst>
                <a:ext uri="{FF2B5EF4-FFF2-40B4-BE49-F238E27FC236}">
                  <a16:creationId xmlns:a16="http://schemas.microsoft.com/office/drawing/2014/main" id="{8D36B2D1-BCFE-43FC-8743-7B7A30E1AD5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79DA8F4-EDD3-4D62-A90B-8C3C1AFB00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5938" y="1825625"/>
            <a:ext cx="5503862" cy="435133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DA0DA994-B4A9-447A-BEBF-3EA31D3755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19DEF115-82C2-4E9D-A22C-8DA561FB37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929342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616F52B4-215E-4237-893C-E22B23804744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2" name="Freeform 5">
              <a:extLst>
                <a:ext uri="{FF2B5EF4-FFF2-40B4-BE49-F238E27FC236}">
                  <a16:creationId xmlns:a16="http://schemas.microsoft.com/office/drawing/2014/main" id="{B7C40C77-B795-4B07-B92D-2E8A5663577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3" name="Freeform 6">
              <a:extLst>
                <a:ext uri="{FF2B5EF4-FFF2-40B4-BE49-F238E27FC236}">
                  <a16:creationId xmlns:a16="http://schemas.microsoft.com/office/drawing/2014/main" id="{6E703A1E-5F10-4BB5-9D52-77CB6F5994C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4" name="Freeform 7">
              <a:extLst>
                <a:ext uri="{FF2B5EF4-FFF2-40B4-BE49-F238E27FC236}">
                  <a16:creationId xmlns:a16="http://schemas.microsoft.com/office/drawing/2014/main" id="{22CEE04C-09CE-41CF-937D-EC2D3C23ECC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774CF4BA-8DCB-42CF-A2C4-D6AF95EE3F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593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67BA8B6E-A28D-4658-8C91-6CA7BD539B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5938" y="2505075"/>
            <a:ext cx="5157787" cy="368458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F73B3215-82DB-4DBF-9E77-3AE2308C69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5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9" name="Content Placeholder 5">
            <a:extLst>
              <a:ext uri="{FF2B5EF4-FFF2-40B4-BE49-F238E27FC236}">
                <a16:creationId xmlns:a16="http://schemas.microsoft.com/office/drawing/2014/main" id="{8DFD34E8-36CC-4FFE-926B-C170208FED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AE3770E9-CB74-47B0-8229-91F6F7560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617946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C57825D7-DD33-4B70-BBBE-D46E7A5352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6000" y="768485"/>
            <a:ext cx="5305662" cy="5305662"/>
          </a:xfrm>
          <a:custGeom>
            <a:avLst/>
            <a:gdLst>
              <a:gd name="connsiteX0" fmla="*/ 2652831 w 5305662"/>
              <a:gd name="connsiteY0" fmla="*/ 0 h 5305662"/>
              <a:gd name="connsiteX1" fmla="*/ 5305662 w 5305662"/>
              <a:gd name="connsiteY1" fmla="*/ 2652831 h 5305662"/>
              <a:gd name="connsiteX2" fmla="*/ 2652831 w 5305662"/>
              <a:gd name="connsiteY2" fmla="*/ 5305662 h 5305662"/>
              <a:gd name="connsiteX3" fmla="*/ 0 w 5305662"/>
              <a:gd name="connsiteY3" fmla="*/ 2652831 h 5305662"/>
              <a:gd name="connsiteX4" fmla="*/ 2652831 w 5305662"/>
              <a:gd name="connsiteY4" fmla="*/ 0 h 5305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5662" h="5305662">
                <a:moveTo>
                  <a:pt x="2652831" y="0"/>
                </a:moveTo>
                <a:cubicBezTo>
                  <a:pt x="4117949" y="0"/>
                  <a:pt x="5305662" y="1187713"/>
                  <a:pt x="5305662" y="2652831"/>
                </a:cubicBezTo>
                <a:cubicBezTo>
                  <a:pt x="5305662" y="4117949"/>
                  <a:pt x="4117949" y="5305662"/>
                  <a:pt x="2652831" y="5305662"/>
                </a:cubicBezTo>
                <a:cubicBezTo>
                  <a:pt x="1187713" y="5305662"/>
                  <a:pt x="0" y="4117949"/>
                  <a:pt x="0" y="2652831"/>
                </a:cubicBezTo>
                <a:cubicBezTo>
                  <a:pt x="0" y="1187713"/>
                  <a:pt x="1187713" y="0"/>
                  <a:pt x="2652831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 flipH="1">
            <a:off x="5400786" y="-2003509"/>
            <a:ext cx="8917229" cy="10769768"/>
            <a:chOff x="11114088" y="2241550"/>
            <a:chExt cx="1905000" cy="2354263"/>
          </a:xfrm>
          <a:solidFill>
            <a:schemeClr val="bg2">
              <a:alpha val="91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19" name="Title 1">
            <a:extLst>
              <a:ext uri="{FF2B5EF4-FFF2-40B4-BE49-F238E27FC236}">
                <a16:creationId xmlns:a16="http://schemas.microsoft.com/office/drawing/2014/main" id="{19A1397F-1946-4CBE-9EC5-159C3CBC7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C535F2AB-153E-44A9-97BE-00553BEC17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0718574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9F866E5C-B8AA-4805-B232-831BA01AAF16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0" name="Freeform 5">
              <a:extLst>
                <a:ext uri="{FF2B5EF4-FFF2-40B4-BE49-F238E27FC236}">
                  <a16:creationId xmlns:a16="http://schemas.microsoft.com/office/drawing/2014/main" id="{F98614F0-2DA3-4F29-8CB3-D61424AC850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66D52F08-13EC-4AB4-BB79-89A5395A03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2544236D-8C3A-41EF-9A68-C84A8A7D0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009D5C6-6206-4291-8037-67DC025F0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BEB643FD-AA85-4A43-8EBD-AFD10DD987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9001F313-F798-43BE-AFF0-A68C84C364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253102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anchor="b">
            <a:noAutofit/>
          </a:bodyPr>
          <a:lstStyle>
            <a:lvl1pPr algn="l">
              <a:defRPr sz="5400" b="1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 dirty="0"/>
              <a:t>Title comes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1">
              <a:alpha val="16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21408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7333" userDrawn="1">
          <p15:clr>
            <a:srgbClr val="FBAE40"/>
          </p15:clr>
        </p15:guide>
        <p15:guide id="4" pos="362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9087E09-D75F-4E26-B01E-A1A09BA2EA7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7A70B7-7ADE-4E0B-B956-363B0B1AA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82563"/>
            <a:ext cx="10515600" cy="940181"/>
          </a:xfrm>
        </p:spPr>
        <p:txBody>
          <a:bodyPr anchor="b">
            <a:noAutofit/>
          </a:bodyPr>
          <a:lstStyle>
            <a:lvl1pPr algn="ctr">
              <a:defRPr sz="4000" b="1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CB5603-8A62-4D45-B6EF-0D7E2D5FC4F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139388" y="1154832"/>
            <a:ext cx="7900525" cy="764460"/>
          </a:xfrm>
        </p:spPr>
        <p:txBody>
          <a:bodyPr>
            <a:noAutofit/>
          </a:bodyPr>
          <a:lstStyle>
            <a:lvl1pPr marL="0" indent="0" algn="ctr">
              <a:buNone/>
              <a:defRPr sz="18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Dummy Text Comes Here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931D2A9-0B92-4197-8802-80424C14EA7E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3B74B0-30B9-45C2-9AE6-45D1978AA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rgbClr val="2C567A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B5A30B6B-EEDB-4142-8138-D50F5A307D7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993041" y="2270376"/>
            <a:ext cx="6206400" cy="4587625"/>
          </a:xfrm>
          <a:custGeom>
            <a:avLst/>
            <a:gdLst>
              <a:gd name="connsiteX0" fmla="*/ 3103200 w 6206400"/>
              <a:gd name="connsiteY0" fmla="*/ 0 h 4587625"/>
              <a:gd name="connsiteX1" fmla="*/ 6206400 w 6206400"/>
              <a:gd name="connsiteY1" fmla="*/ 3103200 h 4587625"/>
              <a:gd name="connsiteX2" fmla="*/ 5831861 w 6206400"/>
              <a:gd name="connsiteY2" fmla="*/ 4582370 h 4587625"/>
              <a:gd name="connsiteX3" fmla="*/ 5828668 w 6206400"/>
              <a:gd name="connsiteY3" fmla="*/ 4587625 h 4587625"/>
              <a:gd name="connsiteX4" fmla="*/ 377733 w 6206400"/>
              <a:gd name="connsiteY4" fmla="*/ 4587625 h 4587625"/>
              <a:gd name="connsiteX5" fmla="*/ 374540 w 6206400"/>
              <a:gd name="connsiteY5" fmla="*/ 4582370 h 4587625"/>
              <a:gd name="connsiteX6" fmla="*/ 0 w 6206400"/>
              <a:gd name="connsiteY6" fmla="*/ 3103200 h 4587625"/>
              <a:gd name="connsiteX7" fmla="*/ 3103200 w 6206400"/>
              <a:gd name="connsiteY7" fmla="*/ 0 h 458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06400" h="4587625">
                <a:moveTo>
                  <a:pt x="3103200" y="0"/>
                </a:moveTo>
                <a:cubicBezTo>
                  <a:pt x="4817050" y="0"/>
                  <a:pt x="6206400" y="1389350"/>
                  <a:pt x="6206400" y="3103200"/>
                </a:cubicBezTo>
                <a:cubicBezTo>
                  <a:pt x="6206400" y="3638778"/>
                  <a:pt x="6070721" y="4142667"/>
                  <a:pt x="5831861" y="4582370"/>
                </a:cubicBezTo>
                <a:lnTo>
                  <a:pt x="5828668" y="4587625"/>
                </a:lnTo>
                <a:lnTo>
                  <a:pt x="377733" y="4587625"/>
                </a:lnTo>
                <a:lnTo>
                  <a:pt x="374540" y="4582370"/>
                </a:lnTo>
                <a:cubicBezTo>
                  <a:pt x="135679" y="4142667"/>
                  <a:pt x="0" y="3638778"/>
                  <a:pt x="0" y="3103200"/>
                </a:cubicBezTo>
                <a:cubicBezTo>
                  <a:pt x="0" y="1389350"/>
                  <a:pt x="1389350" y="0"/>
                  <a:pt x="3103200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504955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960" y="1825625"/>
            <a:ext cx="4914189" cy="4351338"/>
          </a:xfrm>
        </p:spPr>
        <p:txBody>
          <a:bodyPr lIns="0" tIns="0" rIns="0" bIns="0"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2E17FB3-B5C4-4B3A-A57B-C6493A9D0C66}"/>
              </a:ext>
            </a:extLst>
          </p:cNvPr>
          <p:cNvGrpSpPr/>
          <p:nvPr userDrawn="1"/>
        </p:nvGrpSpPr>
        <p:grpSpPr>
          <a:xfrm rot="8650774">
            <a:off x="5037655" y="4336093"/>
            <a:ext cx="1905000" cy="2354263"/>
            <a:chOff x="11114088" y="2241550"/>
            <a:chExt cx="1905000" cy="2354263"/>
          </a:xfrm>
          <a:solidFill>
            <a:schemeClr val="bg2"/>
          </a:solidFill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DCA6C454-F761-4265-BB5E-DFD947CC359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6B853B2F-9E1C-4AC4-9344-8610498D5B5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B7FCC84B-2235-4948-8277-8363DFC691A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26619E66-5354-4D60-8529-27917AC037C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884648" y="0"/>
            <a:ext cx="6307353" cy="5780372"/>
          </a:xfrm>
          <a:custGeom>
            <a:avLst/>
            <a:gdLst>
              <a:gd name="connsiteX0" fmla="*/ 760444 w 6307353"/>
              <a:gd name="connsiteY0" fmla="*/ 0 h 5780372"/>
              <a:gd name="connsiteX1" fmla="*/ 6307353 w 6307353"/>
              <a:gd name="connsiteY1" fmla="*/ 0 h 5780372"/>
              <a:gd name="connsiteX2" fmla="*/ 6307353 w 6307353"/>
              <a:gd name="connsiteY2" fmla="*/ 4515612 h 5780372"/>
              <a:gd name="connsiteX3" fmla="*/ 6110746 w 6307353"/>
              <a:gd name="connsiteY3" fmla="*/ 4731934 h 5780372"/>
              <a:gd name="connsiteX4" fmla="*/ 3579592 w 6307353"/>
              <a:gd name="connsiteY4" fmla="*/ 5780372 h 5780372"/>
              <a:gd name="connsiteX5" fmla="*/ 0 w 6307353"/>
              <a:gd name="connsiteY5" fmla="*/ 2200780 h 5780372"/>
              <a:gd name="connsiteX6" fmla="*/ 611338 w 6307353"/>
              <a:gd name="connsiteY6" fmla="*/ 199396 h 5780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07353" h="5780372">
                <a:moveTo>
                  <a:pt x="760444" y="0"/>
                </a:moveTo>
                <a:lnTo>
                  <a:pt x="6307353" y="0"/>
                </a:lnTo>
                <a:lnTo>
                  <a:pt x="6307353" y="4515612"/>
                </a:lnTo>
                <a:lnTo>
                  <a:pt x="6110746" y="4731934"/>
                </a:lnTo>
                <a:cubicBezTo>
                  <a:pt x="5462967" y="5379713"/>
                  <a:pt x="4568069" y="5780372"/>
                  <a:pt x="3579592" y="5780372"/>
                </a:cubicBezTo>
                <a:cubicBezTo>
                  <a:pt x="1602638" y="5780372"/>
                  <a:pt x="0" y="4177734"/>
                  <a:pt x="0" y="2200780"/>
                </a:cubicBezTo>
                <a:cubicBezTo>
                  <a:pt x="0" y="1459422"/>
                  <a:pt x="225371" y="770703"/>
                  <a:pt x="611338" y="199396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2E646B4F-6CCB-724C-9D5E-6D5770023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99595"/>
            <a:ext cx="4937211" cy="1325563"/>
          </a:xfrm>
        </p:spPr>
        <p:txBody>
          <a:bodyPr lIns="0" tIns="0" rIns="0" bIns="0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962084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99595"/>
            <a:ext cx="4937211" cy="1325563"/>
          </a:xfrm>
        </p:spPr>
        <p:txBody>
          <a:bodyPr lIns="0" tIns="0" rIns="0" bIns="0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8960" y="1825625"/>
            <a:ext cx="4914189" cy="4351338"/>
          </a:xfrm>
        </p:spPr>
        <p:txBody>
          <a:bodyPr lIns="0" tIns="0" rIns="0" bIns="0"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D415693-E2CB-4DB4-B07C-2F96B0CAB302}"/>
              </a:ext>
            </a:extLst>
          </p:cNvPr>
          <p:cNvSpPr/>
          <p:nvPr userDrawn="1"/>
        </p:nvSpPr>
        <p:spPr>
          <a:xfrm>
            <a:off x="7854462" y="988536"/>
            <a:ext cx="4329129" cy="4880927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4C1BF67-E354-4E04-8F94-BABF2B7D1AFB}"/>
              </a:ext>
            </a:extLst>
          </p:cNvPr>
          <p:cNvSpPr/>
          <p:nvPr userDrawn="1"/>
        </p:nvSpPr>
        <p:spPr>
          <a:xfrm>
            <a:off x="5107816" y="633613"/>
            <a:ext cx="5571908" cy="5571906"/>
          </a:xfrm>
          <a:prstGeom prst="ellipse">
            <a:avLst/>
          </a:prstGeom>
          <a:solidFill>
            <a:schemeClr val="bg2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Picture Placeholder 5">
            <a:extLst>
              <a:ext uri="{FF2B5EF4-FFF2-40B4-BE49-F238E27FC236}">
                <a16:creationId xmlns:a16="http://schemas.microsoft.com/office/drawing/2014/main" id="{FF6AC390-6F85-4B64-AE7A-E8E0D8FC89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55212" y="988536"/>
            <a:ext cx="4884848" cy="4884848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699861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12E4E194-63F1-4D43-AC02-75733DF045E9}"/>
              </a:ext>
            </a:extLst>
          </p:cNvPr>
          <p:cNvSpPr/>
          <p:nvPr userDrawn="1"/>
        </p:nvSpPr>
        <p:spPr>
          <a:xfrm>
            <a:off x="8308181" y="1630018"/>
            <a:ext cx="3883819" cy="437321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799E3E2-888B-2343-9A63-F84C03265CB5}"/>
              </a:ext>
            </a:extLst>
          </p:cNvPr>
          <p:cNvSpPr>
            <a:spLocks noChangeAspect="1"/>
          </p:cNvSpPr>
          <p:nvPr userDrawn="1"/>
        </p:nvSpPr>
        <p:spPr>
          <a:xfrm>
            <a:off x="9833702" y="1823757"/>
            <a:ext cx="832104" cy="832104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Picture Placeholder 11">
            <a:extLst>
              <a:ext uri="{FF2B5EF4-FFF2-40B4-BE49-F238E27FC236}">
                <a16:creationId xmlns:a16="http://schemas.microsoft.com/office/drawing/2014/main" id="{8FEDE8EF-5B7A-A741-9A56-D365CAE01B6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9998318" y="1988373"/>
            <a:ext cx="502873" cy="502873"/>
          </a:xfrm>
          <a:prstGeom prst="rect">
            <a:avLst/>
          </a:prstGeom>
          <a:noFill/>
        </p:spPr>
        <p:txBody>
          <a:bodyPr lIns="0" rIns="0" anchor="ctr"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755C1FB-E61C-4BBC-8179-D34908DEA1B6}"/>
              </a:ext>
            </a:extLst>
          </p:cNvPr>
          <p:cNvSpPr/>
          <p:nvPr userDrawn="1"/>
        </p:nvSpPr>
        <p:spPr>
          <a:xfrm>
            <a:off x="0" y="1630018"/>
            <a:ext cx="3883819" cy="437321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C1E0992-271E-4948-9461-C7AA54AF8FEA}"/>
              </a:ext>
            </a:extLst>
          </p:cNvPr>
          <p:cNvSpPr>
            <a:spLocks noChangeAspect="1"/>
          </p:cNvSpPr>
          <p:nvPr userDrawn="1"/>
        </p:nvSpPr>
        <p:spPr>
          <a:xfrm>
            <a:off x="1526011" y="1823757"/>
            <a:ext cx="832104" cy="832104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19126" y="3207024"/>
            <a:ext cx="3445566" cy="2504663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5B71D50-AA4B-4E0C-8F6A-0F64F2C8A8C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883819" y="1630018"/>
            <a:ext cx="4424362" cy="4373217"/>
          </a:xfr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147C9C38-5B17-467D-B581-EF28ECB11E80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8527490" y="3207024"/>
            <a:ext cx="3445200" cy="2504663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EB88DD7-AEB5-4718-AF2D-28B5B91ED715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219126" y="2711636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800" b="1" cap="all" baseline="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F694448B-800C-40EF-8F61-18C018E8374C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8527124" y="2711636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800" b="1" cap="all" baseline="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483B974E-5202-4EAD-9D55-4129C84BAE8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690627" y="1988373"/>
            <a:ext cx="502873" cy="502873"/>
          </a:xfrm>
          <a:prstGeom prst="rect">
            <a:avLst/>
          </a:prstGeom>
          <a:noFill/>
        </p:spPr>
        <p:txBody>
          <a:bodyPr lIns="0" rIns="0" anchor="ctr"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17410332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1B6EB0C6-606C-4AFB-8FF8-AB43606B95BD}"/>
              </a:ext>
            </a:extLst>
          </p:cNvPr>
          <p:cNvSpPr/>
          <p:nvPr userDrawn="1"/>
        </p:nvSpPr>
        <p:spPr>
          <a:xfrm>
            <a:off x="6599236" y="4707908"/>
            <a:ext cx="5592763" cy="10064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5CE6D5A-A5C0-4B12-A26A-691D5743FA5C}"/>
              </a:ext>
            </a:extLst>
          </p:cNvPr>
          <p:cNvSpPr/>
          <p:nvPr userDrawn="1"/>
        </p:nvSpPr>
        <p:spPr>
          <a:xfrm>
            <a:off x="-82063" y="1648186"/>
            <a:ext cx="5709139" cy="10064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0934" y="2863158"/>
            <a:ext cx="4074002" cy="2846648"/>
          </a:xfrm>
        </p:spPr>
        <p:txBody>
          <a:bodyPr lIns="0" tIns="0" rIns="0" bIns="0">
            <a:noAutofit/>
          </a:bodyPr>
          <a:lstStyle>
            <a:lvl1pPr marL="0" indent="0" algn="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accent2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EB88DD7-AEB5-4718-AF2D-28B5B91ED715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1309370" y="1903728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r">
              <a:buNone/>
              <a:defRPr sz="1800" b="1" cap="all" baseline="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Topic 01 comes here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E5123CE7-2F8A-489B-BD99-0C2A33ADF49A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7327918" y="1648186"/>
            <a:ext cx="4074002" cy="2834508"/>
          </a:xfrm>
        </p:spPr>
        <p:txBody>
          <a:bodyPr lIns="0" tIns="0" rIns="0" bIns="0" anchor="b">
            <a:no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07730BCF-AC2A-4FEC-8F01-63964DB444CF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7475709" y="4963450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l">
              <a:buNone/>
              <a:defRPr sz="1800" b="1" cap="all" baseline="0">
                <a:solidFill>
                  <a:schemeClr val="accent3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Topic 02 comes here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19C8692-230B-D543-A7F7-4FD61B04D1C6}"/>
              </a:ext>
            </a:extLst>
          </p:cNvPr>
          <p:cNvSpPr>
            <a:spLocks noChangeAspect="1"/>
          </p:cNvSpPr>
          <p:nvPr userDrawn="1"/>
        </p:nvSpPr>
        <p:spPr>
          <a:xfrm>
            <a:off x="5084763" y="1652762"/>
            <a:ext cx="1001899" cy="1001899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Picture Placeholder 11">
            <a:extLst>
              <a:ext uri="{FF2B5EF4-FFF2-40B4-BE49-F238E27FC236}">
                <a16:creationId xmlns:a16="http://schemas.microsoft.com/office/drawing/2014/main" id="{E150BFC7-A11D-CC46-B5A2-8BD93C269506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5282969" y="1850968"/>
            <a:ext cx="605487" cy="605487"/>
          </a:xfrm>
          <a:prstGeom prst="rect">
            <a:avLst/>
          </a:prstGeom>
          <a:noFill/>
        </p:spPr>
        <p:txBody>
          <a:bodyPr lIns="0" rIns="0" anchor="ctr">
            <a:norm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95B55F4-B501-3440-8904-A1C7F049CBE8}"/>
              </a:ext>
            </a:extLst>
          </p:cNvPr>
          <p:cNvSpPr>
            <a:spLocks noChangeAspect="1"/>
          </p:cNvSpPr>
          <p:nvPr userDrawn="1"/>
        </p:nvSpPr>
        <p:spPr>
          <a:xfrm>
            <a:off x="6100576" y="4707907"/>
            <a:ext cx="1001899" cy="1001899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9" name="Picture Placeholder 11">
            <a:extLst>
              <a:ext uri="{FF2B5EF4-FFF2-40B4-BE49-F238E27FC236}">
                <a16:creationId xmlns:a16="http://schemas.microsoft.com/office/drawing/2014/main" id="{F2116994-BE3E-6A43-9C15-E71BA8EC821F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298782" y="4906113"/>
            <a:ext cx="605487" cy="605487"/>
          </a:xfrm>
          <a:prstGeom prst="rect">
            <a:avLst/>
          </a:prstGeom>
          <a:noFill/>
        </p:spPr>
        <p:txBody>
          <a:bodyPr lIns="0" rIns="0" anchor="ctr">
            <a:norm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8914009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04B31150-A166-4DB3-A898-2154C9665891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1C1A95BC-42CA-4166-918D-DF430688140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4B4D5F91-2158-4A30-B83C-5CC9CC6E5D4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C509E5D6-79CC-4E1D-AAF4-C6F28F3C177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6" name="Title 1">
            <a:extLst>
              <a:ext uri="{FF2B5EF4-FFF2-40B4-BE49-F238E27FC236}">
                <a16:creationId xmlns:a16="http://schemas.microsoft.com/office/drawing/2014/main" id="{B70E2287-0F7B-4DD3-A805-DB19BBF3C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CE74CE-BEFF-42B3-BF3E-C41B1B1F1EE4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B26B4BC-3D52-4C1C-85FB-226F0B5201F1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CEC6B25A-6AA2-46A7-84BE-5C907CA51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647606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431CD316-21C7-4FA9-A45A-374D6AE71ED5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id="{E107D9FB-3967-4583-A9DA-6787AF7120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7" name="Freeform 6">
              <a:extLst>
                <a:ext uri="{FF2B5EF4-FFF2-40B4-BE49-F238E27FC236}">
                  <a16:creationId xmlns:a16="http://schemas.microsoft.com/office/drawing/2014/main" id="{138D5FEB-37FF-4F26-B625-CE2BE91FF21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8" name="Freeform 7">
              <a:extLst>
                <a:ext uri="{FF2B5EF4-FFF2-40B4-BE49-F238E27FC236}">
                  <a16:creationId xmlns:a16="http://schemas.microsoft.com/office/drawing/2014/main" id="{6C2B67E8-673C-422C-B021-296E2E2B952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23" name="Oval 22">
            <a:extLst>
              <a:ext uri="{FF2B5EF4-FFF2-40B4-BE49-F238E27FC236}">
                <a16:creationId xmlns:a16="http://schemas.microsoft.com/office/drawing/2014/main" id="{687010E4-ADF2-486D-8DF7-B0FF38C6DADF}"/>
              </a:ext>
            </a:extLst>
          </p:cNvPr>
          <p:cNvSpPr/>
          <p:nvPr userDrawn="1"/>
        </p:nvSpPr>
        <p:spPr>
          <a:xfrm>
            <a:off x="954140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159AA79-2237-4A27-BBC2-D44032158D19}"/>
              </a:ext>
            </a:extLst>
          </p:cNvPr>
          <p:cNvSpPr/>
          <p:nvPr userDrawn="1"/>
        </p:nvSpPr>
        <p:spPr>
          <a:xfrm>
            <a:off x="3807539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272B962-9566-42D2-B4C3-E7AA81884A83}"/>
              </a:ext>
            </a:extLst>
          </p:cNvPr>
          <p:cNvSpPr/>
          <p:nvPr userDrawn="1"/>
        </p:nvSpPr>
        <p:spPr>
          <a:xfrm>
            <a:off x="6646275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9733285-016C-4C38-816C-83D30C075C70}"/>
              </a:ext>
            </a:extLst>
          </p:cNvPr>
          <p:cNvSpPr/>
          <p:nvPr userDrawn="1"/>
        </p:nvSpPr>
        <p:spPr>
          <a:xfrm>
            <a:off x="9498658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F40DBA4-AB63-4B47-B37F-BCC3D59B5392}"/>
              </a:ext>
            </a:extLst>
          </p:cNvPr>
          <p:cNvSpPr/>
          <p:nvPr userDrawn="1"/>
        </p:nvSpPr>
        <p:spPr>
          <a:xfrm>
            <a:off x="4011967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33EF0AFB-D099-4FF1-8963-7DA87268867F}"/>
              </a:ext>
            </a:extLst>
          </p:cNvPr>
          <p:cNvSpPr/>
          <p:nvPr userDrawn="1"/>
        </p:nvSpPr>
        <p:spPr>
          <a:xfrm>
            <a:off x="6850703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6872C96E-9AF3-4FA0-8180-C213C7F2209E}"/>
              </a:ext>
            </a:extLst>
          </p:cNvPr>
          <p:cNvSpPr/>
          <p:nvPr userDrawn="1"/>
        </p:nvSpPr>
        <p:spPr>
          <a:xfrm>
            <a:off x="9703086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3A08BE29-CFA5-4E0D-9DBE-A430AE1B8072}"/>
              </a:ext>
            </a:extLst>
          </p:cNvPr>
          <p:cNvSpPr/>
          <p:nvPr userDrawn="1"/>
        </p:nvSpPr>
        <p:spPr>
          <a:xfrm>
            <a:off x="1158568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70E2287-0F7B-4DD3-A805-DB19BBF3C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CE74CE-BEFF-42B3-BF3E-C41B1B1F1EE4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B26B4BC-3D52-4C1C-85FB-226F0B5201F1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CEC6B25A-6AA2-46A7-84BE-5C907CA51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1B995BE-66C2-4379-885F-4BE069DA39E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03638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9B56B6C6-9F3C-4E80-BBAD-280E697B895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57037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54704160-1ED7-4B90-8963-0F887C73E94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95773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36610597-6A76-4A06-82A5-A8FFC5BAEA0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648156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FF56D2E5-86E4-473A-A62F-B7029E5B25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454" y="4052306"/>
            <a:ext cx="2588705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93934E34-6CC7-492D-9515-EBEC72EFF4CB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524454" y="3539268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dirty="0"/>
              <a:t>Executive 01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E4E27467-A1AA-4773-AAB5-A96267FBD712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3377853" y="4052306"/>
            <a:ext cx="2588705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6CABD5EB-4A8B-448B-8ED1-B8B420815B2D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3377853" y="3539268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dirty="0"/>
              <a:t>Executive 01</a:t>
            </a:r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0D86883C-E501-47FF-AE1A-E9CE8B71B421}"/>
              </a:ext>
            </a:extLst>
          </p:cNvPr>
          <p:cNvSpPr>
            <a:spLocks noGrp="1"/>
          </p:cNvSpPr>
          <p:nvPr>
            <p:ph idx="20"/>
          </p:nvPr>
        </p:nvSpPr>
        <p:spPr>
          <a:xfrm>
            <a:off x="6216589" y="4052306"/>
            <a:ext cx="2588705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3683A037-F698-4CC9-904D-F377D71F690F}"/>
              </a:ext>
            </a:extLst>
          </p:cNvPr>
          <p:cNvSpPr>
            <a:spLocks noGrp="1"/>
          </p:cNvSpPr>
          <p:nvPr>
            <p:ph idx="21" hasCustomPrompt="1"/>
          </p:nvPr>
        </p:nvSpPr>
        <p:spPr>
          <a:xfrm>
            <a:off x="6216589" y="3539268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dirty="0"/>
              <a:t>Executive 01</a:t>
            </a: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0A095594-2B82-44ED-8C9B-DA7C4D3D2872}"/>
              </a:ext>
            </a:extLst>
          </p:cNvPr>
          <p:cNvSpPr>
            <a:spLocks noGrp="1"/>
          </p:cNvSpPr>
          <p:nvPr>
            <p:ph idx="22"/>
          </p:nvPr>
        </p:nvSpPr>
        <p:spPr>
          <a:xfrm>
            <a:off x="9068972" y="4052306"/>
            <a:ext cx="2588705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54CDD46A-22ED-48F5-9B5F-13B1B5C4B320}"/>
              </a:ext>
            </a:extLst>
          </p:cNvPr>
          <p:cNvSpPr>
            <a:spLocks noGrp="1"/>
          </p:cNvSpPr>
          <p:nvPr>
            <p:ph idx="23" hasCustomPrompt="1"/>
          </p:nvPr>
        </p:nvSpPr>
        <p:spPr>
          <a:xfrm>
            <a:off x="9068972" y="3539268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dirty="0"/>
              <a:t>Executive 01</a:t>
            </a:r>
          </a:p>
        </p:txBody>
      </p:sp>
    </p:spTree>
    <p:extLst>
      <p:ext uri="{BB962C8B-B14F-4D97-AF65-F5344CB8AC3E}">
        <p14:creationId xmlns:p14="http://schemas.microsoft.com/office/powerpoint/2010/main" val="38765038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C4D7FA-B85E-4477-8C62-94955B340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1226BB-3E56-4E7F-8172-7EC03C9F0B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5D08EF-72FB-4F19-9916-65815A9CA9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51F27F-98F9-A147-8986-34441C7B752D}" type="datetime1">
              <a:rPr lang="en-US" noProof="0" smtClean="0"/>
              <a:t>1/17/2020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65084D-BC85-4A55-BD80-93876AD101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FDEF23-A140-4DD6-A0D0-A86BD4DF34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C71654-96A5-4280-94F3-931C61A9F92C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470823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0" r:id="rId4"/>
    <p:sldLayoutId id="2147483661" r:id="rId5"/>
    <p:sldLayoutId id="2147483662" r:id="rId6"/>
    <p:sldLayoutId id="2147483663" r:id="rId7"/>
    <p:sldLayoutId id="2147483654" r:id="rId8"/>
    <p:sldLayoutId id="2147483664" r:id="rId9"/>
    <p:sldLayoutId id="2147483665" r:id="rId10"/>
    <p:sldLayoutId id="2147483666" r:id="rId11"/>
    <p:sldLayoutId id="2147483667" r:id="rId12"/>
    <p:sldLayoutId id="2147483668" r:id="rId13"/>
    <p:sldLayoutId id="2147483669" r:id="rId14"/>
    <p:sldLayoutId id="2147483670" r:id="rId15"/>
    <p:sldLayoutId id="2147483671" r:id="rId16"/>
    <p:sldLayoutId id="2147483672" r:id="rId17"/>
    <p:sldLayoutId id="2147483673" r:id="rId1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325" userDrawn="1">
          <p15:clr>
            <a:srgbClr val="F26B43"/>
          </p15:clr>
        </p15:guide>
        <p15:guide id="4" pos="734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1.jpeg"/><Relationship Id="rId4" Type="http://schemas.openxmlformats.org/officeDocument/2006/relationships/image" Target="../media/image20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B08B8-3DB3-4637-AE23-B8DB96D9FCE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5000" dirty="0"/>
              <a:t>Fueling WTWY through data analytics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98AA37-E298-4CD8-9F0F-2123ACFD965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Optimizing deployment of street teams</a:t>
            </a:r>
          </a:p>
          <a:p>
            <a:endParaRPr lang="en-US" dirty="0"/>
          </a:p>
          <a:p>
            <a:r>
              <a:rPr lang="en-US" cap="none" dirty="0"/>
              <a:t>Singapore, January 17, 2020</a:t>
            </a:r>
          </a:p>
        </p:txBody>
      </p:sp>
      <p:pic>
        <p:nvPicPr>
          <p:cNvPr id="7" name="Picture Placeholder 6" descr="A group of people looking at a computer&#10;&#10;Description automatically generated">
            <a:extLst>
              <a:ext uri="{FF2B5EF4-FFF2-40B4-BE49-F238E27FC236}">
                <a16:creationId xmlns:a16="http://schemas.microsoft.com/office/drawing/2014/main" id="{1F4160BB-F820-41CB-9457-3BA70443C6D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1571133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B985D-7833-4E74-AA1C-E9A4BC3CC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Unleashing the potential of </a:t>
            </a:r>
            <a:r>
              <a:rPr lang="en-US"/>
              <a:t>nyc </a:t>
            </a:r>
            <a:r>
              <a:rPr lang="en-US" dirty="0"/>
              <a:t>subway riders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E37A9B0-8DFC-4474-9F0A-612E661EF4EC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r>
              <a:rPr lang="en-US" dirty="0"/>
              <a:t>Topic 01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548D1D-2547-44FC-BACD-2BCD769E26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400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r>
              <a:rPr lang="en-US" sz="1400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</p:txBody>
      </p:sp>
      <p:pic>
        <p:nvPicPr>
          <p:cNvPr id="85" name="Picture Placeholder 84" descr="Single gear">
            <a:extLst>
              <a:ext uri="{FF2B5EF4-FFF2-40B4-BE49-F238E27FC236}">
                <a16:creationId xmlns:a16="http://schemas.microsoft.com/office/drawing/2014/main" id="{65FBD7DF-30E8-9042-8A0D-0F64C33E0B41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/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78F2DCC-A50E-40A1-81F9-70371D4AA42F}"/>
              </a:ext>
            </a:extLst>
          </p:cNvPr>
          <p:cNvSpPr>
            <a:spLocks noGrp="1"/>
          </p:cNvSpPr>
          <p:nvPr>
            <p:ph idx="16"/>
          </p:nvPr>
        </p:nvSpPr>
        <p:spPr/>
        <p:txBody>
          <a:bodyPr/>
          <a:lstStyle/>
          <a:p>
            <a:r>
              <a:rPr lang="en-US" dirty="0"/>
              <a:t>Topic 02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CD639B0-7991-4B2B-9E50-32064EB91255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>
            <a:normAutofit/>
          </a:bodyPr>
          <a:lstStyle/>
          <a:p>
            <a:r>
              <a:rPr lang="en-US" sz="1400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r>
              <a:rPr lang="en-US" sz="1400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5E3677-5FC4-4712-BA70-5DBE57453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11" name="Picture Placeholder 10" descr="A group of people standing in front of a crowd&#10;&#10;Description automatically generated">
            <a:extLst>
              <a:ext uri="{FF2B5EF4-FFF2-40B4-BE49-F238E27FC236}">
                <a16:creationId xmlns:a16="http://schemas.microsoft.com/office/drawing/2014/main" id="{626B1883-4099-4573-B0EA-8F4ABFC2D34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96809" y="1630018"/>
            <a:ext cx="4424362" cy="4373217"/>
          </a:xfr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7B21436-0121-47F3-A7CB-511C1EE47B90}"/>
              </a:ext>
            </a:extLst>
          </p:cNvPr>
          <p:cNvSpPr/>
          <p:nvPr/>
        </p:nvSpPr>
        <p:spPr>
          <a:xfrm>
            <a:off x="0" y="1630018"/>
            <a:ext cx="515938" cy="43732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A687B2D-0E9F-452D-A5FA-151F1C090AB9}"/>
              </a:ext>
            </a:extLst>
          </p:cNvPr>
          <p:cNvSpPr/>
          <p:nvPr/>
        </p:nvSpPr>
        <p:spPr>
          <a:xfrm>
            <a:off x="5687326" y="1483838"/>
            <a:ext cx="6504673" cy="45903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8FED004-FDFE-4F33-B533-BBEAF46194DB}"/>
              </a:ext>
            </a:extLst>
          </p:cNvPr>
          <p:cNvSpPr/>
          <p:nvPr/>
        </p:nvSpPr>
        <p:spPr>
          <a:xfrm>
            <a:off x="5250636" y="1630018"/>
            <a:ext cx="6444555" cy="437321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7443470E-F0B0-44D9-9702-A73EC225AAC2}"/>
              </a:ext>
            </a:extLst>
          </p:cNvPr>
          <p:cNvSpPr txBox="1">
            <a:spLocks/>
          </p:cNvSpPr>
          <p:nvPr/>
        </p:nvSpPr>
        <p:spPr>
          <a:xfrm>
            <a:off x="5655996" y="1951321"/>
            <a:ext cx="5232827" cy="44343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sz="2200" b="1" dirty="0"/>
              <a:t>NYC subway: Platform with large reach</a:t>
            </a:r>
            <a:r>
              <a:rPr lang="en-US" sz="2200" b="1" baseline="30000" dirty="0"/>
              <a:t>1</a:t>
            </a:r>
            <a:endParaRPr lang="en-US" sz="2200" baseline="30000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54C88269-0ED7-4337-A75B-0586B680FFC5}"/>
              </a:ext>
            </a:extLst>
          </p:cNvPr>
          <p:cNvSpPr txBox="1">
            <a:spLocks/>
          </p:cNvSpPr>
          <p:nvPr/>
        </p:nvSpPr>
        <p:spPr>
          <a:xfrm>
            <a:off x="5655997" y="2595135"/>
            <a:ext cx="1165820" cy="191155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ts val="1200"/>
              </a:spcBef>
            </a:pPr>
            <a:r>
              <a:rPr lang="en-US" sz="2200" b="1" dirty="0"/>
              <a:t>XY</a:t>
            </a:r>
          </a:p>
          <a:p>
            <a:pPr algn="l">
              <a:lnSpc>
                <a:spcPct val="100000"/>
              </a:lnSpc>
              <a:spcBef>
                <a:spcPts val="1200"/>
              </a:spcBef>
            </a:pPr>
            <a:r>
              <a:rPr lang="en-US" sz="2200" b="1" dirty="0"/>
              <a:t>XY</a:t>
            </a:r>
          </a:p>
          <a:p>
            <a:pPr algn="l">
              <a:lnSpc>
                <a:spcPct val="100000"/>
              </a:lnSpc>
              <a:spcBef>
                <a:spcPts val="1200"/>
              </a:spcBef>
            </a:pPr>
            <a:r>
              <a:rPr lang="en-US" sz="2200" b="1" dirty="0"/>
              <a:t>XY</a:t>
            </a:r>
          </a:p>
          <a:p>
            <a:pPr algn="l">
              <a:lnSpc>
                <a:spcPct val="100000"/>
              </a:lnSpc>
              <a:spcBef>
                <a:spcPts val="1200"/>
              </a:spcBef>
            </a:pPr>
            <a:r>
              <a:rPr lang="en-US" sz="2200" b="1" dirty="0"/>
              <a:t>XY</a:t>
            </a:r>
          </a:p>
          <a:p>
            <a:pPr algn="l">
              <a:lnSpc>
                <a:spcPct val="100000"/>
              </a:lnSpc>
              <a:spcBef>
                <a:spcPts val="1200"/>
              </a:spcBef>
            </a:pPr>
            <a:r>
              <a:rPr lang="en-US" sz="2200" b="1" dirty="0"/>
              <a:t>XY </a:t>
            </a:r>
            <a:endParaRPr lang="en-US" sz="2200" dirty="0"/>
          </a:p>
          <a:p>
            <a:pPr algn="l">
              <a:lnSpc>
                <a:spcPct val="100000"/>
              </a:lnSpc>
              <a:spcBef>
                <a:spcPts val="1200"/>
              </a:spcBef>
            </a:pPr>
            <a:endParaRPr lang="en-US" sz="2200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D58D2264-10CE-470A-91E3-8F099452536A}"/>
              </a:ext>
            </a:extLst>
          </p:cNvPr>
          <p:cNvSpPr txBox="1">
            <a:spLocks/>
          </p:cNvSpPr>
          <p:nvPr/>
        </p:nvSpPr>
        <p:spPr>
          <a:xfrm>
            <a:off x="6221803" y="2596360"/>
            <a:ext cx="5044387" cy="191155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ts val="1200"/>
              </a:spcBef>
            </a:pPr>
            <a:r>
              <a:rPr lang="en-US" sz="2200" dirty="0"/>
              <a:t>Riders per year</a:t>
            </a:r>
          </a:p>
          <a:p>
            <a:pPr algn="l">
              <a:lnSpc>
                <a:spcPct val="100000"/>
              </a:lnSpc>
              <a:spcBef>
                <a:spcPts val="1200"/>
              </a:spcBef>
            </a:pPr>
            <a:r>
              <a:rPr lang="en-US" sz="2200" dirty="0"/>
              <a:t>Total number of stations</a:t>
            </a:r>
          </a:p>
          <a:p>
            <a:pPr algn="l">
              <a:lnSpc>
                <a:spcPct val="100000"/>
              </a:lnSpc>
              <a:spcBef>
                <a:spcPts val="1200"/>
              </a:spcBef>
            </a:pPr>
            <a:r>
              <a:rPr lang="en-US" sz="2200" dirty="0"/>
              <a:t>Average daily riders per station</a:t>
            </a:r>
          </a:p>
          <a:p>
            <a:pPr algn="l">
              <a:lnSpc>
                <a:spcPct val="100000"/>
              </a:lnSpc>
              <a:spcBef>
                <a:spcPts val="1200"/>
              </a:spcBef>
            </a:pPr>
            <a:r>
              <a:rPr lang="en-US" sz="2200" dirty="0"/>
              <a:t>Daily riders of top station (avg.)</a:t>
            </a:r>
          </a:p>
          <a:p>
            <a:pPr algn="l">
              <a:lnSpc>
                <a:spcPct val="100000"/>
              </a:lnSpc>
              <a:spcBef>
                <a:spcPts val="1200"/>
              </a:spcBef>
            </a:pPr>
            <a:r>
              <a:rPr lang="en-US" sz="2200" dirty="0"/>
              <a:t>Daily riders of least frequented station (avg.)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19D47E09-9816-457F-8728-331C5E7A67B8}"/>
              </a:ext>
            </a:extLst>
          </p:cNvPr>
          <p:cNvSpPr txBox="1">
            <a:spLocks/>
          </p:cNvSpPr>
          <p:nvPr/>
        </p:nvSpPr>
        <p:spPr>
          <a:xfrm>
            <a:off x="533844" y="6484419"/>
            <a:ext cx="8787438" cy="32693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sz="1200" dirty="0"/>
              <a:t>1 All KPIs based on MTA 2019 data</a:t>
            </a:r>
            <a:endParaRPr lang="en-US" sz="1200" baseline="30000" dirty="0"/>
          </a:p>
        </p:txBody>
      </p:sp>
    </p:spTree>
    <p:extLst>
      <p:ext uri="{BB962C8B-B14F-4D97-AF65-F5344CB8AC3E}">
        <p14:creationId xmlns:p14="http://schemas.microsoft.com/office/powerpoint/2010/main" val="6741620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A9A18-93E0-4615-B7AA-B8C8FBB144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99595"/>
            <a:ext cx="4937211" cy="1325563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r>
              <a:rPr lang="en-US" dirty="0"/>
              <a:t>WTWY’s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1B32C0-5E61-447F-9557-57AF415D6F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962" y="1536374"/>
            <a:ext cx="3959244" cy="4351338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buFont typeface="Calibri" panose="020F0502020204030204" pitchFamily="34" charset="0"/>
              <a:buChar char="›"/>
            </a:pPr>
            <a:r>
              <a:rPr lang="en-US" dirty="0">
                <a:solidFill>
                  <a:schemeClr val="accent6"/>
                </a:solidFill>
              </a:rPr>
              <a:t>Build awareness </a:t>
            </a:r>
            <a:r>
              <a:rPr lang="en-US" dirty="0"/>
              <a:t>of WTWY and fill gala event</a:t>
            </a:r>
          </a:p>
          <a:p>
            <a:pPr>
              <a:lnSpc>
                <a:spcPct val="100000"/>
              </a:lnSpc>
              <a:buFont typeface="Calibri" panose="020F0502020204030204" pitchFamily="34" charset="0"/>
              <a:buChar char="›"/>
            </a:pPr>
            <a:r>
              <a:rPr lang="en-US" dirty="0">
                <a:solidFill>
                  <a:schemeClr val="accent6"/>
                </a:solidFill>
              </a:rPr>
              <a:t>Optimize placement </a:t>
            </a:r>
            <a:r>
              <a:rPr lang="en-US" dirty="0"/>
              <a:t>of street teams at NYC subway entrances </a:t>
            </a:r>
          </a:p>
          <a:p>
            <a:pPr>
              <a:lnSpc>
                <a:spcPct val="100000"/>
              </a:lnSpc>
              <a:buFont typeface="Calibri" panose="020F0502020204030204" pitchFamily="34" charset="0"/>
              <a:buChar char="›"/>
            </a:pPr>
            <a:r>
              <a:rPr lang="en-US" dirty="0">
                <a:solidFill>
                  <a:schemeClr val="accent6"/>
                </a:solidFill>
              </a:rPr>
              <a:t>Use data analytics </a:t>
            </a:r>
            <a:r>
              <a:rPr lang="en-US" dirty="0"/>
              <a:t>to develop placement strategy</a:t>
            </a:r>
          </a:p>
          <a:p>
            <a:pPr marL="0" indent="0">
              <a:lnSpc>
                <a:spcPct val="100000"/>
              </a:lnSpc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DDBFEE-BC50-46CF-AB8F-D145B99B5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9EC71654-96A5-4280-94F3-931C61A9F92C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97D6A78-940C-44FE-8AC3-3D4AF49439B0}"/>
              </a:ext>
            </a:extLst>
          </p:cNvPr>
          <p:cNvGrpSpPr/>
          <p:nvPr/>
        </p:nvGrpSpPr>
        <p:grpSpPr>
          <a:xfrm>
            <a:off x="538961" y="4706545"/>
            <a:ext cx="3959244" cy="1181163"/>
            <a:chOff x="538961" y="4706545"/>
            <a:chExt cx="3959244" cy="118116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EF1D7B0-ABB8-4C20-8A4A-EFB1EB84A0F3}"/>
                </a:ext>
              </a:extLst>
            </p:cNvPr>
            <p:cNvSpPr/>
            <p:nvPr/>
          </p:nvSpPr>
          <p:spPr>
            <a:xfrm rot="10800000">
              <a:off x="538961" y="4706545"/>
              <a:ext cx="3959244" cy="118116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bg1"/>
                </a:solidFill>
              </a:endParaRPr>
            </a:p>
          </p:txBody>
        </p:sp>
        <p:sp>
          <p:nvSpPr>
            <p:cNvPr id="7" name="Content Placeholder 2">
              <a:extLst>
                <a:ext uri="{FF2B5EF4-FFF2-40B4-BE49-F238E27FC236}">
                  <a16:creationId xmlns:a16="http://schemas.microsoft.com/office/drawing/2014/main" id="{86CA1FBB-7786-4B8B-AC81-ECF30AE43EED}"/>
                </a:ext>
              </a:extLst>
            </p:cNvPr>
            <p:cNvSpPr txBox="1">
              <a:spLocks/>
            </p:cNvSpPr>
            <p:nvPr/>
          </p:nvSpPr>
          <p:spPr>
            <a:xfrm>
              <a:off x="674110" y="4730160"/>
              <a:ext cx="3801072" cy="1124562"/>
            </a:xfrm>
            <a:prstGeom prst="rect">
              <a:avLst/>
            </a:prstGeom>
          </p:spPr>
          <p:txBody>
            <a:bodyPr vert="horz" lIns="0" tIns="0" rIns="0" bIns="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buFont typeface="Arial" panose="020B0604020202020204" pitchFamily="34" charset="0"/>
                <a:buNone/>
              </a:pPr>
              <a:r>
                <a:rPr lang="en-US" b="1" dirty="0"/>
                <a:t>Goal of today’s meeting:</a:t>
              </a:r>
              <a:r>
                <a:rPr lang="en-US" dirty="0"/>
                <a:t>    First insights from MTA data and discussion of next steps</a:t>
              </a:r>
            </a:p>
            <a:p>
              <a:pPr marL="0" indent="0">
                <a:lnSpc>
                  <a:spcPct val="100000"/>
                </a:lnSpc>
                <a:buFont typeface="Arial" panose="020B0604020202020204" pitchFamily="34" charset="0"/>
                <a:buNone/>
              </a:pPr>
              <a:endParaRPr lang="en-US" dirty="0"/>
            </a:p>
          </p:txBody>
        </p:sp>
      </p:grpSp>
      <p:pic>
        <p:nvPicPr>
          <p:cNvPr id="16" name="Picture Placeholder 15" descr="A person sitting in front of a computer&#10;&#10;Description automatically generated">
            <a:extLst>
              <a:ext uri="{FF2B5EF4-FFF2-40B4-BE49-F238E27FC236}">
                <a16:creationId xmlns:a16="http://schemas.microsoft.com/office/drawing/2014/main" id="{52636C2F-B672-49E8-A06A-DF5697C2302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961730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7717E483-1537-479B-A2F9-47D41012FEEB}"/>
              </a:ext>
            </a:extLst>
          </p:cNvPr>
          <p:cNvSpPr/>
          <p:nvPr/>
        </p:nvSpPr>
        <p:spPr>
          <a:xfrm>
            <a:off x="7256206" y="10680"/>
            <a:ext cx="4935794" cy="34379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Insert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F04E17-334D-4C9D-AD46-AF7ECA7566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9EC71654-96A5-4280-94F3-931C61A9F92C}" type="slidenum">
              <a:rPr lang="en-US" noProof="0" smtClean="0"/>
              <a:pPr>
                <a:spcAft>
                  <a:spcPts val="600"/>
                </a:spcAft>
              </a:pPr>
              <a:t>3</a:t>
            </a:fld>
            <a:endParaRPr lang="en-US" noProof="0"/>
          </a:p>
        </p:txBody>
      </p:sp>
      <p:pic>
        <p:nvPicPr>
          <p:cNvPr id="11" name="Content Placeholder 10" descr="A group of people standing in front of a crowd&#10;&#10;Description automatically generated">
            <a:extLst>
              <a:ext uri="{FF2B5EF4-FFF2-40B4-BE49-F238E27FC236}">
                <a16:creationId xmlns:a16="http://schemas.microsoft.com/office/drawing/2014/main" id="{3A4071D9-E197-4619-B1B0-800B60076A6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/>
          <a:srcRect l="3058" r="12511" b="-1"/>
          <a:stretch/>
        </p:blipFill>
        <p:spPr>
          <a:xfrm>
            <a:off x="515938" y="1825625"/>
            <a:ext cx="5503862" cy="4351338"/>
          </a:xfrm>
          <a:prstGeom prst="rect">
            <a:avLst/>
          </a:prstGeom>
          <a:noFill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68A820-2C84-45BF-B588-DFBC5A3CD1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GB" dirty="0"/>
              <a:t>Analysis of 2019 MTA rider data captured at turnstile level </a:t>
            </a:r>
          </a:p>
          <a:p>
            <a:pPr>
              <a:lnSpc>
                <a:spcPct val="100000"/>
              </a:lnSpc>
            </a:pPr>
            <a:r>
              <a:rPr lang="en-GB" dirty="0"/>
              <a:t>Data cleaning, including</a:t>
            </a:r>
          </a:p>
          <a:p>
            <a:pPr lvl="1">
              <a:lnSpc>
                <a:spcPct val="100000"/>
              </a:lnSpc>
            </a:pPr>
            <a:r>
              <a:rPr lang="en-GB" sz="2800" dirty="0"/>
              <a:t>Remove outliers</a:t>
            </a:r>
          </a:p>
          <a:p>
            <a:pPr lvl="1">
              <a:lnSpc>
                <a:spcPct val="100000"/>
              </a:lnSpc>
            </a:pPr>
            <a:r>
              <a:rPr lang="en-GB" sz="2800" dirty="0"/>
              <a:t>Disaggregate cumulative entries and exits</a:t>
            </a:r>
          </a:p>
          <a:p>
            <a:pPr>
              <a:lnSpc>
                <a:spcPct val="100000"/>
              </a:lnSpc>
            </a:pPr>
            <a:r>
              <a:rPr lang="en-GB" dirty="0"/>
              <a:t>Descriptive statistics and development of intuitive KPIs to identify hotspots (e.g., filter out tourist areas)</a:t>
            </a:r>
          </a:p>
          <a:p>
            <a:pPr>
              <a:lnSpc>
                <a:spcPct val="100000"/>
              </a:lnSpc>
            </a:pP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AE7A66-C039-4BDB-900B-5F9A6609F0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r>
              <a:rPr lang="en-GB" dirty="0"/>
              <a:t>TO identify hotspots for street teams </a:t>
            </a:r>
            <a:r>
              <a:rPr lang="en-GB" dirty="0">
                <a:latin typeface="+mn-lt"/>
              </a:rPr>
              <a:t>2019</a:t>
            </a:r>
            <a:r>
              <a:rPr lang="en-GB" dirty="0"/>
              <a:t> MTA ridership data were analysed</a:t>
            </a:r>
          </a:p>
        </p:txBody>
      </p:sp>
    </p:spTree>
    <p:extLst>
      <p:ext uri="{BB962C8B-B14F-4D97-AF65-F5344CB8AC3E}">
        <p14:creationId xmlns:p14="http://schemas.microsoft.com/office/powerpoint/2010/main" val="34415102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C80EF4B4-8A15-49A6-A595-0A7D3045E6A1}"/>
              </a:ext>
            </a:extLst>
          </p:cNvPr>
          <p:cNvSpPr/>
          <p:nvPr/>
        </p:nvSpPr>
        <p:spPr>
          <a:xfrm>
            <a:off x="7256206" y="10680"/>
            <a:ext cx="4935794" cy="34379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Insert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 ten stations to for street teams reach locals during weekdays and weekends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9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4F344421-8D21-4E4A-971B-E84EC85B0D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4261" y="1302847"/>
            <a:ext cx="8010388" cy="534025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0ABDE3AD-C755-4394-B11F-D6EE6C62ACF6}"/>
              </a:ext>
            </a:extLst>
          </p:cNvPr>
          <p:cNvSpPr txBox="1">
            <a:spLocks/>
          </p:cNvSpPr>
          <p:nvPr/>
        </p:nvSpPr>
        <p:spPr>
          <a:xfrm>
            <a:off x="9167683" y="1639616"/>
            <a:ext cx="2410055" cy="218513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600" b="1" dirty="0"/>
              <a:t>Hot spots for WTWY’s street teams: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600" b="1" dirty="0"/>
              <a:t>The </a:t>
            </a:r>
            <a:r>
              <a:rPr lang="en-US" sz="2600" b="1" dirty="0">
                <a:solidFill>
                  <a:schemeClr val="accent6"/>
                </a:solidFill>
              </a:rPr>
              <a:t>top 10 subway stations </a:t>
            </a:r>
            <a:r>
              <a:rPr lang="en-US" sz="2600" b="1" dirty="0"/>
              <a:t>(out of 379) are used </a:t>
            </a:r>
            <a:r>
              <a:rPr lang="en-US" sz="2600" b="1" dirty="0">
                <a:solidFill>
                  <a:schemeClr val="accent6"/>
                </a:solidFill>
              </a:rPr>
              <a:t>by 20% of all riders </a:t>
            </a:r>
            <a:r>
              <a:rPr lang="en-US" sz="2600" b="1" dirty="0"/>
              <a:t>in NYC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35387918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C80EF4B4-8A15-49A6-A595-0A7D3045E6A1}"/>
              </a:ext>
            </a:extLst>
          </p:cNvPr>
          <p:cNvSpPr/>
          <p:nvPr/>
        </p:nvSpPr>
        <p:spPr>
          <a:xfrm>
            <a:off x="7256206" y="10680"/>
            <a:ext cx="4935794" cy="34379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Insert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Weekends are significantly less busy than weekdays – but top stations maintain most traffic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9</a:t>
            </a:r>
          </a:p>
        </p:txBody>
      </p:sp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A43AE01B-9273-4EAD-867F-EF01AE5A32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884" y="1166957"/>
            <a:ext cx="8727821" cy="5610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5114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A217809-0BE6-488B-A4CB-6122071B8072}"/>
              </a:ext>
            </a:extLst>
          </p:cNvPr>
          <p:cNvSpPr/>
          <p:nvPr/>
        </p:nvSpPr>
        <p:spPr>
          <a:xfrm>
            <a:off x="7256206" y="848"/>
            <a:ext cx="4935794" cy="34379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Insert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stations experience less traffic during certain DAY TIMES INDICATING A reallocation of resources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9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C6D44B6-DE33-4C51-8787-68F798A9B574}"/>
              </a:ext>
            </a:extLst>
          </p:cNvPr>
          <p:cNvSpPr txBox="1">
            <a:spLocks/>
          </p:cNvSpPr>
          <p:nvPr/>
        </p:nvSpPr>
        <p:spPr>
          <a:xfrm>
            <a:off x="9568455" y="2314270"/>
            <a:ext cx="2098083" cy="112456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b="1" dirty="0"/>
              <a:t>Based on </a:t>
            </a:r>
            <a:r>
              <a:rPr lang="en-US" b="1" dirty="0">
                <a:solidFill>
                  <a:schemeClr val="accent6"/>
                </a:solidFill>
              </a:rPr>
              <a:t>traffic intensity </a:t>
            </a:r>
            <a:r>
              <a:rPr lang="en-US" b="1" dirty="0"/>
              <a:t>at stations, a systematic </a:t>
            </a:r>
            <a:r>
              <a:rPr lang="en-US" b="1" dirty="0">
                <a:solidFill>
                  <a:schemeClr val="accent6"/>
                </a:solidFill>
              </a:rPr>
              <a:t>team allocation plan </a:t>
            </a:r>
            <a:r>
              <a:rPr lang="en-US" b="1" dirty="0"/>
              <a:t>can be developed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B89AC5-F4EE-4741-80B4-6028354E0E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776"/>
          <a:stretch/>
        </p:blipFill>
        <p:spPr>
          <a:xfrm>
            <a:off x="118983" y="1819275"/>
            <a:ext cx="9084012" cy="4636464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  <a:prstDash val="solid"/>
            <a:rou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31E15861-3290-4092-A7E0-F71A378237C2}"/>
              </a:ext>
            </a:extLst>
          </p:cNvPr>
          <p:cNvSpPr txBox="1">
            <a:spLocks/>
          </p:cNvSpPr>
          <p:nvPr/>
        </p:nvSpPr>
        <p:spPr>
          <a:xfrm>
            <a:off x="5647169" y="1974301"/>
            <a:ext cx="3334671" cy="112456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1600" b="1" dirty="0">
                <a:solidFill>
                  <a:schemeClr val="bg1">
                    <a:lumMod val="50000"/>
                  </a:schemeClr>
                </a:solidFill>
              </a:rPr>
              <a:t>Passenger volume by day time (in ‘000)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A51F010-95AD-461D-88E6-EE41ED4738B2}"/>
              </a:ext>
            </a:extLst>
          </p:cNvPr>
          <p:cNvCxnSpPr/>
          <p:nvPr/>
        </p:nvCxnSpPr>
        <p:spPr>
          <a:xfrm flipV="1">
            <a:off x="4227872" y="4080387"/>
            <a:ext cx="0" cy="1366684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1602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94D96C8-FE97-4FCC-B081-97E7C265278D}"/>
              </a:ext>
            </a:extLst>
          </p:cNvPr>
          <p:cNvSpPr/>
          <p:nvPr/>
        </p:nvSpPr>
        <p:spPr>
          <a:xfrm>
            <a:off x="7256206" y="10680"/>
            <a:ext cx="4935794" cy="34379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Insert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Hot spots are in proximity allowing for shift of team resources throughout the day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9</a:t>
            </a:r>
          </a:p>
        </p:txBody>
      </p:sp>
      <p:pic>
        <p:nvPicPr>
          <p:cNvPr id="13" name="Picture 12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5D8AD166-F9B2-4303-90F2-1901285D1F2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32" t="14186" r="3574" b="3301"/>
          <a:stretch/>
        </p:blipFill>
        <p:spPr>
          <a:xfrm>
            <a:off x="692917" y="1941628"/>
            <a:ext cx="5108116" cy="4016185"/>
          </a:xfrm>
          <a:prstGeom prst="rect">
            <a:avLst/>
          </a:prstGeom>
        </p:spPr>
      </p:pic>
      <p:pic>
        <p:nvPicPr>
          <p:cNvPr id="15" name="Picture 14" descr="A close up of a map&#10;&#10;Description automatically generated">
            <a:extLst>
              <a:ext uri="{FF2B5EF4-FFF2-40B4-BE49-F238E27FC236}">
                <a16:creationId xmlns:a16="http://schemas.microsoft.com/office/drawing/2014/main" id="{3522D4F2-13A1-47E7-A2F5-05614072C31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075" t="13127" r="-1151" b="14408"/>
          <a:stretch/>
        </p:blipFill>
        <p:spPr>
          <a:xfrm>
            <a:off x="6635713" y="1941627"/>
            <a:ext cx="4624473" cy="4016185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AA36C5B-223C-4648-A3D0-6A012D5309B3}"/>
              </a:ext>
            </a:extLst>
          </p:cNvPr>
          <p:cNvSpPr/>
          <p:nvPr/>
        </p:nvSpPr>
        <p:spPr>
          <a:xfrm>
            <a:off x="1465006" y="2900516"/>
            <a:ext cx="1927123" cy="1779639"/>
          </a:xfrm>
          <a:prstGeom prst="rect">
            <a:avLst/>
          </a:prstGeom>
          <a:noFill/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C532A7B-32DB-45CE-ACC3-1C8659B3C480}"/>
              </a:ext>
            </a:extLst>
          </p:cNvPr>
          <p:cNvCxnSpPr/>
          <p:nvPr/>
        </p:nvCxnSpPr>
        <p:spPr>
          <a:xfrm flipV="1">
            <a:off x="3392129" y="1941627"/>
            <a:ext cx="3243584" cy="958889"/>
          </a:xfrm>
          <a:prstGeom prst="line">
            <a:avLst/>
          </a:prstGeom>
          <a:noFill/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B6EA00B-9B87-4896-BD2D-541DC63D7CC1}"/>
              </a:ext>
            </a:extLst>
          </p:cNvPr>
          <p:cNvCxnSpPr>
            <a:cxnSpLocks/>
          </p:cNvCxnSpPr>
          <p:nvPr/>
        </p:nvCxnSpPr>
        <p:spPr>
          <a:xfrm>
            <a:off x="3392129" y="4673404"/>
            <a:ext cx="3243584" cy="1284408"/>
          </a:xfrm>
          <a:prstGeom prst="line">
            <a:avLst/>
          </a:prstGeom>
          <a:noFill/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2760760-BD68-4979-883D-E911F0CD4439}"/>
              </a:ext>
            </a:extLst>
          </p:cNvPr>
          <p:cNvCxnSpPr/>
          <p:nvPr/>
        </p:nvCxnSpPr>
        <p:spPr>
          <a:xfrm flipV="1">
            <a:off x="8731045" y="3755923"/>
            <a:ext cx="0" cy="1022554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9482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A9A18-93E0-4615-B7AA-B8C8FBB144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99595"/>
            <a:ext cx="4937211" cy="1325563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r>
              <a:rPr lang="en-US" dirty="0"/>
              <a:t>Potential 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1B32C0-5E61-447F-9557-57AF415D6F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7067" y="1624863"/>
            <a:ext cx="4037303" cy="2475189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b="1" dirty="0"/>
              <a:t>Optimize street team allocation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dirty="0"/>
              <a:t>Fine tune analyses (e.g. add further data, better profiling)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dirty="0"/>
              <a:t>Develop schedule based on available budget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dirty="0"/>
              <a:t>Life testing on outreach/ signature conversion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DDBFEE-BC50-46CF-AB8F-D145B99B5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9EC71654-96A5-4280-94F3-931C61A9F92C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97D6A78-940C-44FE-8AC3-3D4AF49439B0}"/>
              </a:ext>
            </a:extLst>
          </p:cNvPr>
          <p:cNvGrpSpPr/>
          <p:nvPr/>
        </p:nvGrpSpPr>
        <p:grpSpPr>
          <a:xfrm>
            <a:off x="513875" y="1624863"/>
            <a:ext cx="587338" cy="646387"/>
            <a:chOff x="538961" y="4706545"/>
            <a:chExt cx="3959244" cy="118116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EF1D7B0-ABB8-4C20-8A4A-EFB1EB84A0F3}"/>
                </a:ext>
              </a:extLst>
            </p:cNvPr>
            <p:cNvSpPr/>
            <p:nvPr/>
          </p:nvSpPr>
          <p:spPr>
            <a:xfrm rot="10800000">
              <a:off x="538961" y="4706545"/>
              <a:ext cx="3959244" cy="118116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bg1"/>
                </a:solidFill>
              </a:endParaRPr>
            </a:p>
          </p:txBody>
        </p:sp>
        <p:sp>
          <p:nvSpPr>
            <p:cNvPr id="7" name="Content Placeholder 2">
              <a:extLst>
                <a:ext uri="{FF2B5EF4-FFF2-40B4-BE49-F238E27FC236}">
                  <a16:creationId xmlns:a16="http://schemas.microsoft.com/office/drawing/2014/main" id="{86CA1FBB-7786-4B8B-AC81-ECF30AE43EED}"/>
                </a:ext>
              </a:extLst>
            </p:cNvPr>
            <p:cNvSpPr txBox="1">
              <a:spLocks/>
            </p:cNvSpPr>
            <p:nvPr/>
          </p:nvSpPr>
          <p:spPr>
            <a:xfrm>
              <a:off x="674111" y="4730160"/>
              <a:ext cx="3213669" cy="1124562"/>
            </a:xfrm>
            <a:prstGeom prst="rect">
              <a:avLst/>
            </a:prstGeom>
          </p:spPr>
          <p:txBody>
            <a:bodyPr vert="horz" lIns="0" tIns="0" rIns="0" bIns="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buFont typeface="Arial" panose="020B0604020202020204" pitchFamily="34" charset="0"/>
                <a:buNone/>
              </a:pPr>
              <a:r>
                <a:rPr lang="en-US" sz="3200" b="1" dirty="0"/>
                <a:t>  </a:t>
              </a:r>
              <a:r>
                <a:rPr lang="en-US" sz="3400" b="1" dirty="0"/>
                <a:t>1</a:t>
              </a:r>
              <a:endParaRPr lang="en-US" sz="3400" dirty="0"/>
            </a:p>
            <a:p>
              <a:pPr marL="0" indent="0">
                <a:lnSpc>
                  <a:spcPct val="100000"/>
                </a:lnSpc>
                <a:buFont typeface="Arial" panose="020B0604020202020204" pitchFamily="34" charset="0"/>
                <a:buNone/>
              </a:pPr>
              <a:endParaRPr lang="en-US" dirty="0"/>
            </a:p>
          </p:txBody>
        </p:sp>
      </p:grpSp>
      <p:pic>
        <p:nvPicPr>
          <p:cNvPr id="11" name="Picture Placeholder 10" descr="A large body of water with a city in the background&#10;&#10;Description automatically generated">
            <a:extLst>
              <a:ext uri="{FF2B5EF4-FFF2-40B4-BE49-F238E27FC236}">
                <a16:creationId xmlns:a16="http://schemas.microsoft.com/office/drawing/2014/main" id="{C3540BA7-2018-476B-917D-375A08ECE8A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657285F5-F6AB-49A1-A4DB-B46E20FC23B2}"/>
              </a:ext>
            </a:extLst>
          </p:cNvPr>
          <p:cNvGrpSpPr/>
          <p:nvPr/>
        </p:nvGrpSpPr>
        <p:grpSpPr>
          <a:xfrm>
            <a:off x="473636" y="5030312"/>
            <a:ext cx="627577" cy="653560"/>
            <a:chOff x="674109" y="5189197"/>
            <a:chExt cx="4230498" cy="119427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7FF3364-D59A-4529-A5FF-D5EC80D7E817}"/>
                </a:ext>
              </a:extLst>
            </p:cNvPr>
            <p:cNvSpPr/>
            <p:nvPr/>
          </p:nvSpPr>
          <p:spPr>
            <a:xfrm rot="10800000">
              <a:off x="945362" y="5202304"/>
              <a:ext cx="3959245" cy="118116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bg1"/>
                </a:solidFill>
              </a:endParaRPr>
            </a:p>
          </p:txBody>
        </p:sp>
        <p:sp>
          <p:nvSpPr>
            <p:cNvPr id="12" name="Content Placeholder 2">
              <a:extLst>
                <a:ext uri="{FF2B5EF4-FFF2-40B4-BE49-F238E27FC236}">
                  <a16:creationId xmlns:a16="http://schemas.microsoft.com/office/drawing/2014/main" id="{93429DB9-703D-49AB-9819-91C7B81589EC}"/>
                </a:ext>
              </a:extLst>
            </p:cNvPr>
            <p:cNvSpPr txBox="1">
              <a:spLocks/>
            </p:cNvSpPr>
            <p:nvPr/>
          </p:nvSpPr>
          <p:spPr>
            <a:xfrm>
              <a:off x="674109" y="5189197"/>
              <a:ext cx="3213671" cy="1124561"/>
            </a:xfrm>
            <a:prstGeom prst="rect">
              <a:avLst/>
            </a:prstGeom>
          </p:spPr>
          <p:txBody>
            <a:bodyPr vert="horz" lIns="0" tIns="0" rIns="0" bIns="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buFont typeface="Arial" panose="020B0604020202020204" pitchFamily="34" charset="0"/>
                <a:buNone/>
              </a:pPr>
              <a:r>
                <a:rPr lang="en-US" sz="3200" b="1" dirty="0"/>
                <a:t>  </a:t>
              </a:r>
              <a:r>
                <a:rPr lang="en-US" sz="3400" b="1" dirty="0"/>
                <a:t>2</a:t>
              </a:r>
              <a:endParaRPr lang="en-US" sz="3400" dirty="0"/>
            </a:p>
            <a:p>
              <a:pPr marL="0" indent="0">
                <a:lnSpc>
                  <a:spcPct val="100000"/>
                </a:lnSpc>
                <a:buFont typeface="Arial" panose="020B0604020202020204" pitchFamily="34" charset="0"/>
                <a:buNone/>
              </a:pPr>
              <a:endParaRPr lang="en-US" dirty="0"/>
            </a:p>
          </p:txBody>
        </p:sp>
      </p:grp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C4143FD2-A738-4B8A-81D3-AF2615D2972B}"/>
              </a:ext>
            </a:extLst>
          </p:cNvPr>
          <p:cNvSpPr txBox="1">
            <a:spLocks/>
          </p:cNvSpPr>
          <p:nvPr/>
        </p:nvSpPr>
        <p:spPr>
          <a:xfrm>
            <a:off x="1267067" y="4963826"/>
            <a:ext cx="4199238" cy="132556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b="1" dirty="0"/>
              <a:t>Extend outreach strategy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dirty="0"/>
              <a:t>Use data analytics to develop social media campaign</a:t>
            </a:r>
          </a:p>
        </p:txBody>
      </p:sp>
    </p:spTree>
    <p:extLst>
      <p:ext uri="{BB962C8B-B14F-4D97-AF65-F5344CB8AC3E}">
        <p14:creationId xmlns:p14="http://schemas.microsoft.com/office/powerpoint/2010/main" val="858477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5D612B9-68B9-4C9F-98FE-CEE07DB1F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9777" y="3158641"/>
            <a:ext cx="5722223" cy="921807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E3C40962-BA6A-43E4-97BA-511A9B90CF4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team@contoso.com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1FDFFBF-E125-47CF-AAE0-ACC45013CE3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http://www.contoso.com/</a:t>
            </a: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46E567C2-56E5-44BD-9637-560D6502FFF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1247795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ontoso v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C567A"/>
      </a:accent1>
      <a:accent2>
        <a:srgbClr val="0072C7"/>
      </a:accent2>
      <a:accent3>
        <a:srgbClr val="0D1D51"/>
      </a:accent3>
      <a:accent4>
        <a:srgbClr val="666666"/>
      </a:accent4>
      <a:accent5>
        <a:srgbClr val="3C76A6"/>
      </a:accent5>
      <a:accent6>
        <a:srgbClr val="1E44BC"/>
      </a:accent6>
      <a:hlink>
        <a:srgbClr val="0563C1"/>
      </a:hlink>
      <a:folHlink>
        <a:srgbClr val="954F72"/>
      </a:folHlink>
    </a:clrScheme>
    <a:fontScheme name="Contoso v1">
      <a:majorFont>
        <a:latin typeface="Corbel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34076243_Blue spheres presentation_RVA_v5" id="{E4C0B511-76E7-4C07-AFEA-8FEA0A5A8C84}" vid="{3A463146-28EF-4F73-B63C-03710F66E2A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631071E6-22AE-499A-B09C-BF21CF5F748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0C07E3D-60A7-4F4E-8208-D9CCD01982C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EA9B47F-3DD8-4645-81DC-B88780643C07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672</Words>
  <Application>Microsoft Office PowerPoint</Application>
  <PresentationFormat>Widescreen</PresentationFormat>
  <Paragraphs>89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Corbel</vt:lpstr>
      <vt:lpstr>Wingdings</vt:lpstr>
      <vt:lpstr>Office Theme</vt:lpstr>
      <vt:lpstr>Fueling WTWY through data analytics</vt:lpstr>
      <vt:lpstr>WTWY’s Goals</vt:lpstr>
      <vt:lpstr>TO identify hotspots for street teams 2019 MTA ridership data were analysed</vt:lpstr>
      <vt:lpstr>Top ten stations to for street teams reach locals during weekdays and weekends</vt:lpstr>
      <vt:lpstr>Weekends are significantly less busy than weekdays – but top stations maintain most traffic</vt:lpstr>
      <vt:lpstr>stations experience less traffic during certain DAY TIMES INDICATING A reallocation of resources</vt:lpstr>
      <vt:lpstr>Hot spots are in proximity allowing for shift of team resources throughout the day</vt:lpstr>
      <vt:lpstr>Potential next steps</vt:lpstr>
      <vt:lpstr>Thank you!</vt:lpstr>
      <vt:lpstr>Unleashing the potential of nyc subway riders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2020-01-16T06:52:06Z</dcterms:created>
  <dcterms:modified xsi:type="dcterms:W3CDTF">2020-01-17T01:39:14Z</dcterms:modified>
</cp:coreProperties>
</file>